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  <p:sldMasterId id="2147483703" r:id="rId3"/>
  </p:sldMasterIdLst>
  <p:notesMasterIdLst>
    <p:notesMasterId r:id="rId32"/>
  </p:notesMasterIdLst>
  <p:handoutMasterIdLst>
    <p:handoutMasterId r:id="rId33"/>
  </p:handoutMasterIdLst>
  <p:sldIdLst>
    <p:sldId id="503" r:id="rId4"/>
    <p:sldId id="590" r:id="rId5"/>
    <p:sldId id="363" r:id="rId6"/>
    <p:sldId id="546" r:id="rId7"/>
    <p:sldId id="592" r:id="rId8"/>
    <p:sldId id="554" r:id="rId9"/>
    <p:sldId id="556" r:id="rId10"/>
    <p:sldId id="547" r:id="rId11"/>
    <p:sldId id="558" r:id="rId12"/>
    <p:sldId id="559" r:id="rId13"/>
    <p:sldId id="562" r:id="rId14"/>
    <p:sldId id="594" r:id="rId15"/>
    <p:sldId id="595" r:id="rId16"/>
    <p:sldId id="596" r:id="rId17"/>
    <p:sldId id="582" r:id="rId18"/>
    <p:sldId id="583" r:id="rId19"/>
    <p:sldId id="581" r:id="rId20"/>
    <p:sldId id="580" r:id="rId21"/>
    <p:sldId id="586" r:id="rId22"/>
    <p:sldId id="578" r:id="rId23"/>
    <p:sldId id="585" r:id="rId24"/>
    <p:sldId id="593" r:id="rId25"/>
    <p:sldId id="1298" r:id="rId26"/>
    <p:sldId id="1299" r:id="rId27"/>
    <p:sldId id="579" r:id="rId28"/>
    <p:sldId id="565" r:id="rId29"/>
    <p:sldId id="563" r:id="rId30"/>
    <p:sldId id="564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s Annita" initials="JA" lastIdx="1" clrIdx="0">
    <p:extLst>
      <p:ext uri="{19B8F6BF-5375-455C-9EA6-DF929625EA0E}">
        <p15:presenceInfo xmlns:p15="http://schemas.microsoft.com/office/powerpoint/2012/main" userId="S-1-5-21-2143564435-1125984783-857296014-27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787"/>
    <a:srgbClr val="00DAAD"/>
    <a:srgbClr val="AAA79B"/>
    <a:srgbClr val="C3C3C3"/>
    <a:srgbClr val="FFE187"/>
    <a:srgbClr val="CDA1A0"/>
    <a:srgbClr val="FFFFCC"/>
    <a:srgbClr val="7C7CDE"/>
    <a:srgbClr val="3333CC"/>
    <a:srgbClr val="8E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5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5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5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5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5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5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5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5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5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5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5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5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5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5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5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5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5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5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6" presStyleCnt="15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6" presStyleCnt="15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6" presStyleCnt="15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7" presStyleCnt="15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7" presStyleCnt="15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7" presStyleCnt="15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8" presStyleCnt="15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8" presStyleCnt="15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8" presStyleCnt="15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9" presStyleCnt="15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9" presStyleCnt="15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9" presStyleCnt="15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0" presStyleCnt="15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0" presStyleCnt="15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0" presStyleCnt="15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1" presStyleCnt="15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1" presStyleCnt="15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1" presStyleCnt="15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2" presStyleCnt="15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2" presStyleCnt="15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2" presStyleCnt="15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3" presStyleCnt="15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3" presStyleCnt="15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3" presStyleCnt="15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4" presStyleCnt="15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4" presStyleCnt="15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4" presStyleCnt="15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 &amp; QDIST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QPLANT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QPLANT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 &amp; QDIST</a:t>
          </a:r>
        </a:p>
      </dsp:txBody>
      <dsp:txXfrm>
        <a:off x="2394285" y="513059"/>
        <a:ext cx="905352" cy="452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69285" y="9489316"/>
            <a:ext cx="791559" cy="437322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38738" y="8991261"/>
            <a:ext cx="538111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993230" y="9469838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881610" y="9653529"/>
            <a:ext cx="164609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993230" y="9625846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16690" y="9536746"/>
            <a:ext cx="2719070" cy="1554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27709" y="9536747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12114" y="9509061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5" y="9516065"/>
            <a:ext cx="713667" cy="178197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697454" y="336899"/>
            <a:ext cx="5402768" cy="46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- 2020 -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06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528F1-0B43-4D94-A9A2-5B899A16B97D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1327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4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3788" y="5186076"/>
            <a:ext cx="5390305" cy="42431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8133" y="11175163"/>
            <a:ext cx="2919748" cy="540684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  <p:sp>
        <p:nvSpPr>
          <p:cNvPr id="6" name="TextBox 5" title="AlexandriaReference"/>
          <p:cNvSpPr txBox="1"/>
          <p:nvPr userDrawn="1"/>
        </p:nvSpPr>
        <p:spPr>
          <a:xfrm>
            <a:off x="663909" y="6642556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CEN/42055443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766119"/>
            <a:ext cx="10658475" cy="5563443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2" y="80953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8824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8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1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9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9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63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4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2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6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7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4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8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912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98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77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25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5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9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4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13840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image" Target="../media/image1.wmf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CEN/42055443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150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CEN/42055443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8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s-rf-systems.web.cern.ch/freia/gersemi/cryogenics/Cryogenic-Scheme-nomenclature-2015-09-25.pdf" TargetMode="External"/><Relationship Id="rId2" Type="http://schemas.openxmlformats.org/officeDocument/2006/relationships/hyperlink" Target="https://www.vgb.org/shop/s-811e-ebook.html?___store=en&amp;___from_store=default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cm.sckcen.be/OTCS/llisapi.dll?func=ll&amp;objaction=overview&amp;objid=40629944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cm.sckcen.be/OTCS/llisapi.dll/link/38652240" TargetMode="Externa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hyperlink" Target="https://ecm.sckcen.be/OTCS/llisapi.dll?func=ll&amp;objaction=overview&amp;objid=40629944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cm.sckcen.be/OTCS/llisapi.dll?func=ll&amp;objId=37442504&amp;objAction=browse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cm.sckcen.be/OTCS/llisapi.dll?func=ll&amp;objId=37442504&amp;objAction=browse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cm.sckcen.be/OTCS/llisapi.dll?func=ll&amp;objId=37442504&amp;objAction=browse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open/29756272" TargetMode="External"/><Relationship Id="rId2" Type="http://schemas.openxmlformats.org/officeDocument/2006/relationships/hyperlink" Target="https://ecm.sckcen.be/OTCS/llisapi.dll/open/30389320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cm.sckcen.be/OTCS/llisapi.dll/link/38652240" TargetMode="External"/><Relationship Id="rId5" Type="http://schemas.openxmlformats.org/officeDocument/2006/relationships/hyperlink" Target="https://ecm.sckcen.be/OTCS/llisapi.dll?func=ll&amp;objaction=overview&amp;objid=29756272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Berkowitz (MDB/ADB)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1634" y="5635663"/>
            <a:ext cx="6632666" cy="602040"/>
          </a:xfrm>
        </p:spPr>
        <p:txBody>
          <a:bodyPr>
            <a:normAutofit fontScale="90000"/>
          </a:bodyPr>
          <a:lstStyle/>
          <a:p>
            <a:r>
              <a:rPr lang="en-US" dirty="0"/>
              <a:t>CRYO Naming Conventions</a:t>
            </a:r>
            <a:br>
              <a:rPr lang="en-US" dirty="0"/>
            </a:br>
            <a:r>
              <a:rPr lang="en-US" dirty="0"/>
              <a:t>(</a:t>
            </a:r>
            <a:r>
              <a:rPr lang="en-US" sz="2800" dirty="0"/>
              <a:t>MINERVA/Cryogenics)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648610" y="6362237"/>
            <a:ext cx="121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19-JAN-2022</a:t>
            </a:r>
          </a:p>
        </p:txBody>
      </p:sp>
    </p:spTree>
    <p:extLst>
      <p:ext uri="{BB962C8B-B14F-4D97-AF65-F5344CB8AC3E}">
        <p14:creationId xmlns:p14="http://schemas.microsoft.com/office/powerpoint/2010/main" val="6985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Naming convention for elements, valves and instrumentation.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within the overall Cryogenic System</a:t>
            </a:r>
          </a:p>
        </p:txBody>
      </p:sp>
    </p:spTree>
    <p:extLst>
      <p:ext uri="{BB962C8B-B14F-4D97-AF65-F5344CB8AC3E}">
        <p14:creationId xmlns:p14="http://schemas.microsoft.com/office/powerpoint/2010/main" val="4985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4" y="0"/>
            <a:ext cx="5189095" cy="695373"/>
          </a:xfrm>
        </p:spPr>
        <p:txBody>
          <a:bodyPr/>
          <a:lstStyle/>
          <a:p>
            <a:r>
              <a:rPr lang="en-US" sz="2400" dirty="0"/>
              <a:t>Naming of elements, valves and instrumentation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54" y="795844"/>
            <a:ext cx="59851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rgbClr val="FF0000"/>
                </a:solidFill>
              </a:rPr>
              <a:t>This naming convention is still under definition. 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There are currently 3 possible naming convention under discussion:</a:t>
            </a:r>
          </a:p>
          <a:p>
            <a:pPr algn="just"/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/>
              <a:t>To use the </a:t>
            </a:r>
            <a:r>
              <a:rPr lang="en-US" sz="1400" dirty="0">
                <a:solidFill>
                  <a:srgbClr val="7030A0"/>
                </a:solidFill>
              </a:rPr>
              <a:t>primary system naming </a:t>
            </a:r>
            <a:r>
              <a:rPr lang="en-US" sz="1400" dirty="0"/>
              <a:t>convention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This convention is anyway mandatory for primary-system elements that are “directly” accessible by the control system (*)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However, this convention is focused in defining the accelerator systems/sub-systems rather than the cryoplant.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/>
              <a:t>To use the </a:t>
            </a:r>
            <a:r>
              <a:rPr lang="en-US" sz="1400" dirty="0">
                <a:solidFill>
                  <a:srgbClr val="7030A0"/>
                </a:solidFill>
              </a:rPr>
              <a:t>secondary system naming </a:t>
            </a:r>
            <a:r>
              <a:rPr lang="en-US" sz="1400" dirty="0"/>
              <a:t>convention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This naming convention is based on the “</a:t>
            </a:r>
            <a:r>
              <a:rPr lang="en-US" sz="1400" i="1" dirty="0"/>
              <a:t>KKS Identification System for Power Stations</a:t>
            </a:r>
            <a:r>
              <a:rPr lang="en-US" sz="1400" dirty="0"/>
              <a:t>” (</a:t>
            </a:r>
            <a:r>
              <a:rPr lang="en-US" sz="1400" dirty="0">
                <a:hlinkClick r:id="rId2"/>
              </a:rPr>
              <a:t>online link</a:t>
            </a:r>
            <a:r>
              <a:rPr lang="en-US" sz="1400" dirty="0"/>
              <a:t>) and will be used across MINERVA Nuclear Facilities (water plant, electrical plant, etc…).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KKS codes are well defined and consistent, however they are very abstract (e.g. “AA” = valve, “AC” = heat exchanger). See annex slides for more examples.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/>
              <a:t>To use the </a:t>
            </a:r>
            <a:r>
              <a:rPr lang="en-US" sz="1400" dirty="0">
                <a:solidFill>
                  <a:srgbClr val="7030A0"/>
                </a:solidFill>
              </a:rPr>
              <a:t>“de facto” naming convention </a:t>
            </a:r>
            <a:r>
              <a:rPr lang="en-US" sz="1400" dirty="0"/>
              <a:t>adopted for similar projects.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This is a well developed and accepted naming convention used across the cryogenic community. The risk of naming collisions or inconsistencies is low.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An example of this convention is available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 (for FREIA).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50833" y="795844"/>
            <a:ext cx="52606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/>
              <a:t>Requirements</a:t>
            </a:r>
            <a:r>
              <a:rPr lang="en-US" sz="1400" u="sng" dirty="0"/>
              <a:t> for the naming strategy </a:t>
            </a:r>
            <a:r>
              <a:rPr lang="en-US" sz="1400" u="sng" dirty="0">
                <a:solidFill>
                  <a:srgbClr val="FF0000"/>
                </a:solidFill>
              </a:rPr>
              <a:t>(under discussion)</a:t>
            </a:r>
          </a:p>
          <a:p>
            <a:pPr algn="just"/>
            <a:endParaRPr lang="en-US" sz="1400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ACC naming convention </a:t>
            </a:r>
            <a:r>
              <a:rPr lang="en-US" sz="1400" u="sng" dirty="0"/>
              <a:t>shall</a:t>
            </a:r>
            <a:r>
              <a:rPr lang="en-US" sz="1400" dirty="0"/>
              <a:t> be followed when a device (i.e. valve) is “directly” accessible by the control system. (*)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naming/numbering convention should be uniform across the entire cryogenic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QCELL (QM+QVB) should be considered as a single unit. Naming collision between QVB and QM components are not allowed. 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(suggestions)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valve name may denote its primary function: i.e. CV = control valve, SV = safety valve,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valve numbering may encode some information. Examples of information that could be encoded are: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system to which it belongs (cold-box, compressor station, QCELL)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cooling-circuit to which it belongs (2K, 4K, TS)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type of line (supply line, return line)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7010400" y="6545408"/>
            <a:ext cx="3866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(*) = see previous slide “Other primary-system mnemonics”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052458" y="4844894"/>
            <a:ext cx="348342" cy="3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91275" y="4848225"/>
            <a:ext cx="619125" cy="8477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10400" y="5627936"/>
            <a:ext cx="4592516" cy="64633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Option #3 is the preferred solution and will be adopted.</a:t>
            </a:r>
          </a:p>
        </p:txBody>
      </p:sp>
    </p:spTree>
    <p:extLst>
      <p:ext uri="{BB962C8B-B14F-4D97-AF65-F5344CB8AC3E}">
        <p14:creationId xmlns:p14="http://schemas.microsoft.com/office/powerpoint/2010/main" val="37746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D4CE749-547B-44AC-4A68-9DC59BC9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92" y="147551"/>
            <a:ext cx="10658465" cy="525078"/>
          </a:xfrm>
        </p:spPr>
        <p:txBody>
          <a:bodyPr/>
          <a:lstStyle/>
          <a:p>
            <a:r>
              <a:rPr lang="en-GB" dirty="0"/>
              <a:t>Element instance naming (tag) - Definition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4EAD35-E4D0-1321-8A95-80B71976A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79" y="820180"/>
            <a:ext cx="6026821" cy="4913984"/>
          </a:xfrm>
        </p:spPr>
        <p:txBody>
          <a:bodyPr>
            <a:normAutofit/>
          </a:bodyPr>
          <a:lstStyle/>
          <a:p>
            <a:r>
              <a:rPr lang="en-GB" sz="1800" dirty="0"/>
              <a:t>1st digit (XX </a:t>
            </a:r>
            <a:r>
              <a:rPr lang="en-GB" sz="1800" b="1" u="sng" dirty="0">
                <a:solidFill>
                  <a:srgbClr val="FF0000"/>
                </a:solidFill>
              </a:rPr>
              <a:t>A</a:t>
            </a:r>
            <a:r>
              <a:rPr lang="en-GB" sz="1800" dirty="0"/>
              <a:t>BC) = denotes SBS-Item</a:t>
            </a:r>
          </a:p>
          <a:p>
            <a:pPr lvl="1"/>
            <a:r>
              <a:rPr lang="en-GB" sz="1800" dirty="0"/>
              <a:t>1 - </a:t>
            </a:r>
          </a:p>
          <a:p>
            <a:pPr lvl="1"/>
            <a:r>
              <a:rPr lang="en-GB" sz="1800" dirty="0"/>
              <a:t>2 - </a:t>
            </a:r>
          </a:p>
          <a:p>
            <a:pPr lvl="1"/>
            <a:r>
              <a:rPr lang="en-GB" sz="1800" dirty="0"/>
              <a:t>3 - </a:t>
            </a:r>
          </a:p>
          <a:p>
            <a:pPr lvl="1"/>
            <a:r>
              <a:rPr lang="en-GB" sz="1800" dirty="0"/>
              <a:t>4 - QVE</a:t>
            </a:r>
          </a:p>
          <a:p>
            <a:pPr lvl="1"/>
            <a:r>
              <a:rPr lang="en-GB" sz="1800" dirty="0"/>
              <a:t>5 – QCELL</a:t>
            </a:r>
          </a:p>
          <a:p>
            <a:pPr lvl="1"/>
            <a:r>
              <a:rPr lang="en-GB" sz="1800" dirty="0"/>
              <a:t>…</a:t>
            </a:r>
          </a:p>
          <a:p>
            <a:pPr lvl="1"/>
            <a:r>
              <a:rPr lang="en-GB" sz="1800" dirty="0"/>
              <a:t>9 – Testing equipment (</a:t>
            </a:r>
            <a:r>
              <a:rPr lang="en-GB" sz="1800" dirty="0" err="1"/>
              <a:t>testQVB</a:t>
            </a:r>
            <a:r>
              <a:rPr lang="en-GB" sz="1800" dirty="0"/>
              <a:t>, test caps …)</a:t>
            </a:r>
          </a:p>
          <a:p>
            <a:pPr marL="355600" lvl="1" indent="0">
              <a:buNone/>
            </a:pPr>
            <a:endParaRPr lang="en-GB" sz="1800" dirty="0"/>
          </a:p>
          <a:p>
            <a:r>
              <a:rPr lang="en-GB" sz="1800" dirty="0"/>
              <a:t>2</a:t>
            </a:r>
            <a:r>
              <a:rPr lang="en-GB" sz="1800" baseline="30000" dirty="0"/>
              <a:t>nd</a:t>
            </a:r>
            <a:r>
              <a:rPr lang="en-GB" sz="1800" dirty="0"/>
              <a:t> digit (XX A</a:t>
            </a:r>
            <a:r>
              <a:rPr lang="en-GB" sz="1800" b="1" u="sng" dirty="0">
                <a:solidFill>
                  <a:srgbClr val="FF0000"/>
                </a:solidFill>
              </a:rPr>
              <a:t>B</a:t>
            </a:r>
            <a:r>
              <a:rPr lang="en-GB" sz="1800" dirty="0"/>
              <a:t>C) = indicates line or element </a:t>
            </a:r>
          </a:p>
          <a:p>
            <a:pPr lvl="1"/>
            <a:r>
              <a:rPr lang="en-GB" sz="1800" dirty="0"/>
              <a:t>Note: tries a “logical split” and exploits symmetry</a:t>
            </a:r>
          </a:p>
          <a:p>
            <a:pPr lvl="1"/>
            <a:r>
              <a:rPr lang="en-GB" sz="1800" dirty="0"/>
              <a:t>See table for QCELL (XX </a:t>
            </a:r>
            <a:r>
              <a:rPr lang="en-GB" sz="1800" b="1" u="sng" dirty="0">
                <a:solidFill>
                  <a:srgbClr val="FF0000"/>
                </a:solidFill>
              </a:rPr>
              <a:t>5</a:t>
            </a:r>
            <a:r>
              <a:rPr lang="en-GB" sz="1800" dirty="0"/>
              <a:t>BC)</a:t>
            </a:r>
          </a:p>
          <a:p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00F9F-23C4-85F7-1E9D-2D69524B9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E8447-D62C-1E1F-0395-0CEC23C5D63D}"/>
              </a:ext>
            </a:extLst>
          </p:cNvPr>
          <p:cNvSpPr/>
          <p:nvPr/>
        </p:nvSpPr>
        <p:spPr>
          <a:xfrm>
            <a:off x="10653072" y="0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highlight>
                  <a:srgbClr val="FFFF00"/>
                </a:highlight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ALX-83997343)</a:t>
            </a:r>
            <a:endParaRPr lang="en-US" sz="1200" dirty="0">
              <a:highlight>
                <a:srgbClr val="FFFF00"/>
              </a:highlight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0D67F-6AD1-35CB-017B-054E3D0F558F}"/>
              </a:ext>
            </a:extLst>
          </p:cNvPr>
          <p:cNvGrpSpPr/>
          <p:nvPr/>
        </p:nvGrpSpPr>
        <p:grpSpPr>
          <a:xfrm>
            <a:off x="8564837" y="672629"/>
            <a:ext cx="3158796" cy="1460308"/>
            <a:chOff x="8887634" y="618612"/>
            <a:chExt cx="3158796" cy="1460308"/>
          </a:xfrm>
        </p:grpSpPr>
        <p:sp>
          <p:nvSpPr>
            <p:cNvPr id="4" name="Rounded Rectangle 8">
              <a:extLst>
                <a:ext uri="{FF2B5EF4-FFF2-40B4-BE49-F238E27FC236}">
                  <a16:creationId xmlns:a16="http://schemas.microsoft.com/office/drawing/2014/main" id="{595D0122-6008-B8A6-6FDE-F9970349B3E3}"/>
                </a:ext>
              </a:extLst>
            </p:cNvPr>
            <p:cNvSpPr/>
            <p:nvPr/>
          </p:nvSpPr>
          <p:spPr>
            <a:xfrm>
              <a:off x="8908789" y="618612"/>
              <a:ext cx="3003186" cy="1460308"/>
            </a:xfrm>
            <a:prstGeom prst="roundRect">
              <a:avLst>
                <a:gd name="adj" fmla="val 3052"/>
              </a:avLst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0FC54-9D7C-2AC2-C314-B0C7A688386F}"/>
                </a:ext>
              </a:extLst>
            </p:cNvPr>
            <p:cNvSpPr/>
            <p:nvPr/>
          </p:nvSpPr>
          <p:spPr>
            <a:xfrm>
              <a:off x="8887634" y="800233"/>
              <a:ext cx="1239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XX A B C</a:t>
              </a:r>
              <a:endParaRPr 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9C457-5EA3-C72D-9F33-8F0072BC344E}"/>
                </a:ext>
              </a:extLst>
            </p:cNvPr>
            <p:cNvSpPr txBox="1"/>
            <p:nvPr/>
          </p:nvSpPr>
          <p:spPr>
            <a:xfrm>
              <a:off x="9267205" y="1801920"/>
              <a:ext cx="2481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Component </a:t>
              </a:r>
              <a:r>
                <a:rPr lang="en-US" sz="1200" b="1" dirty="0"/>
                <a:t>Class </a:t>
              </a:r>
              <a:r>
                <a:rPr lang="en-US" sz="1200" dirty="0"/>
                <a:t>(TT, PT, CV, </a:t>
              </a:r>
              <a:r>
                <a:rPr lang="en-US" sz="1200" dirty="0" err="1"/>
                <a:t>etc</a:t>
              </a:r>
              <a:r>
                <a:rPr lang="en-US" sz="12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0BCAF3-A2DD-EB33-B17C-DF0B8D54766E}"/>
                </a:ext>
              </a:extLst>
            </p:cNvPr>
            <p:cNvSpPr txBox="1"/>
            <p:nvPr/>
          </p:nvSpPr>
          <p:spPr>
            <a:xfrm>
              <a:off x="9583099" y="1570053"/>
              <a:ext cx="23864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SBS-item </a:t>
              </a:r>
              <a:r>
                <a:rPr lang="en-US" sz="1200" dirty="0"/>
                <a:t>where is located (1-5)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0BD272-54CD-0750-BCF6-E0F22D9FFC86}"/>
                </a:ext>
              </a:extLst>
            </p:cNvPr>
            <p:cNvSpPr txBox="1"/>
            <p:nvPr/>
          </p:nvSpPr>
          <p:spPr>
            <a:xfrm>
              <a:off x="9790834" y="1338186"/>
              <a:ext cx="2255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Line or </a:t>
              </a:r>
              <a:r>
                <a:rPr lang="en-US" sz="1200" b="1" dirty="0" err="1"/>
                <a:t>elment</a:t>
              </a:r>
              <a:r>
                <a:rPr lang="en-US" sz="1200" b="1" dirty="0"/>
                <a:t> </a:t>
              </a:r>
              <a:r>
                <a:rPr lang="en-US" sz="1200" dirty="0"/>
                <a:t>(0-9)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E7C5AE-3AC6-AFA6-E907-9CA66DD5D180}"/>
                </a:ext>
              </a:extLst>
            </p:cNvPr>
            <p:cNvSpPr txBox="1"/>
            <p:nvPr/>
          </p:nvSpPr>
          <p:spPr>
            <a:xfrm>
              <a:off x="10032456" y="1106319"/>
              <a:ext cx="18576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Incremental</a:t>
              </a:r>
              <a:r>
                <a:rPr lang="en-US" sz="1200" b="1" dirty="0"/>
                <a:t> suffix</a:t>
              </a:r>
              <a:r>
                <a:rPr lang="en-US" sz="1200" dirty="0"/>
                <a:t> (0-9)</a:t>
              </a:r>
            </a:p>
          </p:txBody>
        </p:sp>
        <p:cxnSp>
          <p:nvCxnSpPr>
            <p:cNvPr id="17" name="Elbow Connector 97">
              <a:extLst>
                <a:ext uri="{FF2B5EF4-FFF2-40B4-BE49-F238E27FC236}">
                  <a16:creationId xmlns:a16="http://schemas.microsoft.com/office/drawing/2014/main" id="{7F189B56-44D7-B6DC-42A1-E4C2BF794A2C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8803866" y="1477081"/>
              <a:ext cx="781822" cy="144856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99">
              <a:extLst>
                <a:ext uri="{FF2B5EF4-FFF2-40B4-BE49-F238E27FC236}">
                  <a16:creationId xmlns:a16="http://schemas.microsoft.com/office/drawing/2014/main" id="{24053899-22C9-24A5-39EB-A1EA318BF0F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283977" y="1357038"/>
              <a:ext cx="551180" cy="151849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01">
              <a:extLst>
                <a:ext uri="{FF2B5EF4-FFF2-40B4-BE49-F238E27FC236}">
                  <a16:creationId xmlns:a16="http://schemas.microsoft.com/office/drawing/2014/main" id="{D57514AC-7A9B-AECF-566B-F53FA67731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613393" y="1251617"/>
              <a:ext cx="324076" cy="126062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04">
              <a:extLst>
                <a:ext uri="{FF2B5EF4-FFF2-40B4-BE49-F238E27FC236}">
                  <a16:creationId xmlns:a16="http://schemas.microsoft.com/office/drawing/2014/main" id="{1C85D90B-7EAD-0895-C8CE-58F287D8DD1B}"/>
                </a:ext>
              </a:extLst>
            </p:cNvPr>
            <p:cNvCxnSpPr>
              <a:cxnSpLocks/>
            </p:cNvCxnSpPr>
            <p:nvPr/>
          </p:nvCxnSpPr>
          <p:spPr>
            <a:xfrm>
              <a:off x="9949290" y="1151451"/>
              <a:ext cx="129952" cy="93368"/>
            </a:xfrm>
            <a:prstGeom prst="bentConnector3">
              <a:avLst>
                <a:gd name="adj1" fmla="val -4973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20E11B-8126-2524-436A-4A84AE300DA7}"/>
                </a:ext>
              </a:extLst>
            </p:cNvPr>
            <p:cNvSpPr/>
            <p:nvPr/>
          </p:nvSpPr>
          <p:spPr>
            <a:xfrm>
              <a:off x="8908789" y="618612"/>
              <a:ext cx="300318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u="sng" dirty="0"/>
                <a:t>Naming convention for instrumentation (tag)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3559F51-2A0D-823F-BA99-4DD9C9ABBD8A}"/>
                </a:ext>
              </a:extLst>
            </p:cNvPr>
            <p:cNvCxnSpPr>
              <a:cxnSpLocks/>
            </p:cNvCxnSpPr>
            <p:nvPr/>
          </p:nvCxnSpPr>
          <p:spPr>
            <a:xfrm>
              <a:off x="8980433" y="1152609"/>
              <a:ext cx="28677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D3B8A8-ED4E-35EB-1CF8-DDBD33F32DBF}"/>
              </a:ext>
            </a:extLst>
          </p:cNvPr>
          <p:cNvCxnSpPr>
            <a:cxnSpLocks/>
          </p:cNvCxnSpPr>
          <p:nvPr/>
        </p:nvCxnSpPr>
        <p:spPr>
          <a:xfrm>
            <a:off x="3805604" y="4799179"/>
            <a:ext cx="4580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C0965D-8DCD-1A67-5ABE-F84082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07" y="3241264"/>
            <a:ext cx="3557984" cy="29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68D3-DC94-9266-40E4-70CB837E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8" y="260953"/>
            <a:ext cx="10658465" cy="525078"/>
          </a:xfrm>
        </p:spPr>
        <p:txBody>
          <a:bodyPr/>
          <a:lstStyle/>
          <a:p>
            <a:r>
              <a:rPr lang="en-GB" dirty="0"/>
              <a:t>Element instance naming for QCELL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131B0-337C-5F4D-43E1-22F66CF95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C3CEF-2BE5-388D-CF5E-0BDADB8B834B}"/>
              </a:ext>
            </a:extLst>
          </p:cNvPr>
          <p:cNvSpPr/>
          <p:nvPr/>
        </p:nvSpPr>
        <p:spPr>
          <a:xfrm>
            <a:off x="10415679" y="523496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highlight>
                  <a:srgbClr val="FFFF00"/>
                </a:highlight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ALX-83997343)</a:t>
            </a:r>
            <a:endParaRPr lang="en-US" sz="12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CB10F-DD1C-7488-612B-4979FFEA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3" y="1260107"/>
            <a:ext cx="7476176" cy="50958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BD75B-3B5F-A0D7-65AA-B4A4CFB5836B}"/>
              </a:ext>
            </a:extLst>
          </p:cNvPr>
          <p:cNvSpPr/>
          <p:nvPr/>
        </p:nvSpPr>
        <p:spPr>
          <a:xfrm>
            <a:off x="2770317" y="1725170"/>
            <a:ext cx="97538" cy="2818921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F0DA3E-6985-D9D2-397B-845BFEF9C352}"/>
              </a:ext>
            </a:extLst>
          </p:cNvPr>
          <p:cNvSpPr/>
          <p:nvPr/>
        </p:nvSpPr>
        <p:spPr>
          <a:xfrm>
            <a:off x="2898334" y="4457728"/>
            <a:ext cx="1846581" cy="86363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EF84D3-6B5B-6EEF-F8CE-76E2D1B606A8}"/>
              </a:ext>
            </a:extLst>
          </p:cNvPr>
          <p:cNvSpPr/>
          <p:nvPr/>
        </p:nvSpPr>
        <p:spPr>
          <a:xfrm>
            <a:off x="2867855" y="2020317"/>
            <a:ext cx="1009904" cy="84837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B3024-8273-ADDA-B4F2-CB01F45EB067}"/>
              </a:ext>
            </a:extLst>
          </p:cNvPr>
          <p:cNvSpPr/>
          <p:nvPr/>
        </p:nvSpPr>
        <p:spPr>
          <a:xfrm>
            <a:off x="3786481" y="2063500"/>
            <a:ext cx="89754" cy="1518944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886499-CFE2-BA6B-E4E1-F4EDCA41B78A}"/>
              </a:ext>
            </a:extLst>
          </p:cNvPr>
          <p:cNvSpPr/>
          <p:nvPr/>
        </p:nvSpPr>
        <p:spPr>
          <a:xfrm rot="5400000">
            <a:off x="3023421" y="2626183"/>
            <a:ext cx="1893436" cy="83791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07A277-D081-2A0A-54AB-8291D84124D1}"/>
              </a:ext>
            </a:extLst>
          </p:cNvPr>
          <p:cNvSpPr/>
          <p:nvPr/>
        </p:nvSpPr>
        <p:spPr>
          <a:xfrm rot="5400000">
            <a:off x="799434" y="3439941"/>
            <a:ext cx="2791772" cy="122201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8966CD-8216-8C8E-7AF1-3056DCA229B2}"/>
              </a:ext>
            </a:extLst>
          </p:cNvPr>
          <p:cNvSpPr/>
          <p:nvPr/>
        </p:nvSpPr>
        <p:spPr>
          <a:xfrm rot="5400000">
            <a:off x="2457787" y="1909604"/>
            <a:ext cx="116980" cy="508080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59BC10-62A6-B466-46DD-6672A984642B}"/>
              </a:ext>
            </a:extLst>
          </p:cNvPr>
          <p:cNvSpPr/>
          <p:nvPr/>
        </p:nvSpPr>
        <p:spPr>
          <a:xfrm rot="5400000">
            <a:off x="4245292" y="3090106"/>
            <a:ext cx="248650" cy="4214763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E14885-8422-27CB-31B4-15F06AA71403}"/>
              </a:ext>
            </a:extLst>
          </p:cNvPr>
          <p:cNvSpPr/>
          <p:nvPr/>
        </p:nvSpPr>
        <p:spPr>
          <a:xfrm rot="5400000">
            <a:off x="4233552" y="2796352"/>
            <a:ext cx="116979" cy="4084165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DCE821-5725-711E-77E1-4DF9B855C4CC}"/>
              </a:ext>
            </a:extLst>
          </p:cNvPr>
          <p:cNvSpPr/>
          <p:nvPr/>
        </p:nvSpPr>
        <p:spPr>
          <a:xfrm rot="5400000">
            <a:off x="1988835" y="5021568"/>
            <a:ext cx="445627" cy="154862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EDF04C-974D-F25F-7801-C79965891680}"/>
              </a:ext>
            </a:extLst>
          </p:cNvPr>
          <p:cNvSpPr/>
          <p:nvPr/>
        </p:nvSpPr>
        <p:spPr>
          <a:xfrm>
            <a:off x="3047021" y="3924515"/>
            <a:ext cx="613314" cy="500165"/>
          </a:xfrm>
          <a:prstGeom prst="rect">
            <a:avLst/>
          </a:prstGeom>
          <a:solidFill>
            <a:schemeClr val="bg2">
              <a:lumMod val="2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7B1D5C-35D4-CA61-2816-9D343C2FE422}"/>
              </a:ext>
            </a:extLst>
          </p:cNvPr>
          <p:cNvSpPr/>
          <p:nvPr/>
        </p:nvSpPr>
        <p:spPr>
          <a:xfrm>
            <a:off x="4245724" y="3924516"/>
            <a:ext cx="643971" cy="462098"/>
          </a:xfrm>
          <a:prstGeom prst="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C17412-BF2D-3785-07A4-1CE199E2EEB6}"/>
              </a:ext>
            </a:extLst>
          </p:cNvPr>
          <p:cNvSpPr/>
          <p:nvPr/>
        </p:nvSpPr>
        <p:spPr>
          <a:xfrm flipH="1">
            <a:off x="3322625" y="3489849"/>
            <a:ext cx="506130" cy="102673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6F5A23-B00E-7474-04AC-F5D074B148B6}"/>
              </a:ext>
            </a:extLst>
          </p:cNvPr>
          <p:cNvSpPr/>
          <p:nvPr/>
        </p:nvSpPr>
        <p:spPr>
          <a:xfrm flipH="1">
            <a:off x="3253798" y="3489848"/>
            <a:ext cx="83790" cy="255977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C9F526-F970-2157-6F7B-60FD533EF2BA}"/>
              </a:ext>
            </a:extLst>
          </p:cNvPr>
          <p:cNvSpPr/>
          <p:nvPr/>
        </p:nvSpPr>
        <p:spPr>
          <a:xfrm flipH="1">
            <a:off x="3253797" y="3739383"/>
            <a:ext cx="1240194" cy="111268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2E17C1-AD64-A16D-E4D9-9EA91EE368E2}"/>
              </a:ext>
            </a:extLst>
          </p:cNvPr>
          <p:cNvSpPr/>
          <p:nvPr/>
        </p:nvSpPr>
        <p:spPr>
          <a:xfrm rot="5400000">
            <a:off x="3879548" y="3113406"/>
            <a:ext cx="122941" cy="1105945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FA83B2-A90E-6480-BA45-E250B875E3D4}"/>
              </a:ext>
            </a:extLst>
          </p:cNvPr>
          <p:cNvSpPr/>
          <p:nvPr/>
        </p:nvSpPr>
        <p:spPr>
          <a:xfrm flipH="1">
            <a:off x="3889018" y="3850651"/>
            <a:ext cx="128019" cy="483335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172CDE-9BD8-1A5E-F9A8-E390C83087CC}"/>
              </a:ext>
            </a:extLst>
          </p:cNvPr>
          <p:cNvSpPr/>
          <p:nvPr/>
        </p:nvSpPr>
        <p:spPr>
          <a:xfrm flipH="1">
            <a:off x="3689516" y="4333990"/>
            <a:ext cx="527027" cy="86364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8823DA-223C-7C2A-053E-0E17D8DB2A76}"/>
              </a:ext>
            </a:extLst>
          </p:cNvPr>
          <p:cNvSpPr/>
          <p:nvPr/>
        </p:nvSpPr>
        <p:spPr>
          <a:xfrm rot="5400000">
            <a:off x="-724917" y="3798468"/>
            <a:ext cx="4333526" cy="154864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1D65CD-9734-98B0-DE59-05387B8B1F70}"/>
              </a:ext>
            </a:extLst>
          </p:cNvPr>
          <p:cNvSpPr/>
          <p:nvPr/>
        </p:nvSpPr>
        <p:spPr>
          <a:xfrm rot="5400000">
            <a:off x="-290582" y="3636518"/>
            <a:ext cx="3993267" cy="148458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4DFF7-1834-31D4-1C76-CD4363AA4750}"/>
              </a:ext>
            </a:extLst>
          </p:cNvPr>
          <p:cNvSpPr/>
          <p:nvPr/>
        </p:nvSpPr>
        <p:spPr>
          <a:xfrm rot="5400000">
            <a:off x="3322031" y="4040922"/>
            <a:ext cx="116979" cy="3200480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18691-BC3A-E3F0-234E-8B9104063B4D}"/>
              </a:ext>
            </a:extLst>
          </p:cNvPr>
          <p:cNvSpPr/>
          <p:nvPr/>
        </p:nvSpPr>
        <p:spPr>
          <a:xfrm rot="5400000">
            <a:off x="3200536" y="4262441"/>
            <a:ext cx="124123" cy="3436326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5E5C91-0972-545E-6948-68823A376F22}"/>
              </a:ext>
            </a:extLst>
          </p:cNvPr>
          <p:cNvSpPr/>
          <p:nvPr/>
        </p:nvSpPr>
        <p:spPr>
          <a:xfrm rot="5400000">
            <a:off x="8298817" y="4019541"/>
            <a:ext cx="138092" cy="272048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55824-7405-A8F1-946E-D5D35E16793E}"/>
              </a:ext>
            </a:extLst>
          </p:cNvPr>
          <p:cNvSpPr/>
          <p:nvPr/>
        </p:nvSpPr>
        <p:spPr>
          <a:xfrm rot="5400000">
            <a:off x="8298817" y="3067652"/>
            <a:ext cx="138091" cy="272047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7FCFE-E38F-C9C2-CC58-60A9ED1D2B0B}"/>
              </a:ext>
            </a:extLst>
          </p:cNvPr>
          <p:cNvSpPr/>
          <p:nvPr/>
        </p:nvSpPr>
        <p:spPr>
          <a:xfrm rot="5400000">
            <a:off x="8300541" y="3307153"/>
            <a:ext cx="138091" cy="272047"/>
          </a:xfrm>
          <a:prstGeom prst="rect">
            <a:avLst/>
          </a:prstGeom>
          <a:solidFill>
            <a:srgbClr val="CDA1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545A6-C87E-05A3-879E-F532DC790F42}"/>
              </a:ext>
            </a:extLst>
          </p:cNvPr>
          <p:cNvSpPr/>
          <p:nvPr/>
        </p:nvSpPr>
        <p:spPr>
          <a:xfrm rot="5400000">
            <a:off x="8298817" y="3550629"/>
            <a:ext cx="138091" cy="272047"/>
          </a:xfrm>
          <a:prstGeom prst="rect">
            <a:avLst/>
          </a:prstGeom>
          <a:solidFill>
            <a:srgbClr val="00D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E342C-9E76-6DF0-6FA3-1F7F82E41CD9}"/>
              </a:ext>
            </a:extLst>
          </p:cNvPr>
          <p:cNvSpPr/>
          <p:nvPr/>
        </p:nvSpPr>
        <p:spPr>
          <a:xfrm rot="5400000">
            <a:off x="8298817" y="3783673"/>
            <a:ext cx="138091" cy="272047"/>
          </a:xfrm>
          <a:prstGeom prst="rect">
            <a:avLst/>
          </a:prstGeom>
          <a:solidFill>
            <a:srgbClr val="FF87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F893C-4DBE-C7F1-8DEC-D6D58C73C72B}"/>
              </a:ext>
            </a:extLst>
          </p:cNvPr>
          <p:cNvSpPr/>
          <p:nvPr/>
        </p:nvSpPr>
        <p:spPr>
          <a:xfrm rot="5400000">
            <a:off x="8283728" y="4255174"/>
            <a:ext cx="138091" cy="272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E554A-FA6B-5C5F-5F75-5FF19AF04B62}"/>
              </a:ext>
            </a:extLst>
          </p:cNvPr>
          <p:cNvSpPr/>
          <p:nvPr/>
        </p:nvSpPr>
        <p:spPr>
          <a:xfrm rot="5400000">
            <a:off x="8284617" y="4565812"/>
            <a:ext cx="138091" cy="272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91C8E0-1640-2994-F4A2-D596FDC846BE}"/>
              </a:ext>
            </a:extLst>
          </p:cNvPr>
          <p:cNvSpPr/>
          <p:nvPr/>
        </p:nvSpPr>
        <p:spPr>
          <a:xfrm rot="5400000">
            <a:off x="8301313" y="2764097"/>
            <a:ext cx="138091" cy="272047"/>
          </a:xfrm>
          <a:prstGeom prst="rect">
            <a:avLst/>
          </a:prstGeom>
          <a:solidFill>
            <a:srgbClr val="AAA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4106E-DFF5-A653-131F-33CE556A3BD5}"/>
              </a:ext>
            </a:extLst>
          </p:cNvPr>
          <p:cNvSpPr/>
          <p:nvPr/>
        </p:nvSpPr>
        <p:spPr>
          <a:xfrm rot="5400000">
            <a:off x="8307053" y="2532054"/>
            <a:ext cx="138091" cy="272047"/>
          </a:xfrm>
          <a:prstGeom prst="rect">
            <a:avLst/>
          </a:prstGeom>
          <a:solidFill>
            <a:srgbClr val="C3C3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8D4F3-2E0B-646A-D199-C90B7EAF8E18}"/>
              </a:ext>
            </a:extLst>
          </p:cNvPr>
          <p:cNvSpPr/>
          <p:nvPr/>
        </p:nvSpPr>
        <p:spPr>
          <a:xfrm rot="5400000">
            <a:off x="8307052" y="2279931"/>
            <a:ext cx="138091" cy="272047"/>
          </a:xfrm>
          <a:prstGeom prst="rect">
            <a:avLst/>
          </a:prstGeom>
          <a:solidFill>
            <a:srgbClr val="FFE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F66EE-ED4B-927C-30D0-3767055416E6}"/>
              </a:ext>
            </a:extLst>
          </p:cNvPr>
          <p:cNvSpPr txBox="1"/>
          <p:nvPr/>
        </p:nvSpPr>
        <p:spPr>
          <a:xfrm>
            <a:off x="8168128" y="4268434"/>
            <a:ext cx="399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tbd</a:t>
            </a:r>
            <a:endParaRPr lang="en-GB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DA33F-0FDE-663E-94E6-77914C5D2F98}"/>
              </a:ext>
            </a:extLst>
          </p:cNvPr>
          <p:cNvSpPr txBox="1"/>
          <p:nvPr/>
        </p:nvSpPr>
        <p:spPr>
          <a:xfrm>
            <a:off x="8177253" y="4557912"/>
            <a:ext cx="399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tbd</a:t>
            </a:r>
            <a:endParaRPr lang="en-GB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62BB7F-A53B-2AD1-CD51-FF1B6D4605E5}"/>
              </a:ext>
            </a:extLst>
          </p:cNvPr>
          <p:cNvSpPr/>
          <p:nvPr/>
        </p:nvSpPr>
        <p:spPr>
          <a:xfrm rot="10800000">
            <a:off x="6400606" y="2970092"/>
            <a:ext cx="116979" cy="2351720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859B09-6A49-E6E3-A892-36BE9CDFA615}"/>
              </a:ext>
            </a:extLst>
          </p:cNvPr>
          <p:cNvSpPr/>
          <p:nvPr/>
        </p:nvSpPr>
        <p:spPr>
          <a:xfrm rot="10800000">
            <a:off x="6257530" y="2969166"/>
            <a:ext cx="116979" cy="1927758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C7BDCF-D26E-7E3D-FD9A-398769E5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42" y="2062735"/>
            <a:ext cx="3389916" cy="28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68D3-DC94-9266-40E4-70CB837E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8" y="260953"/>
            <a:ext cx="10658465" cy="525078"/>
          </a:xfrm>
        </p:spPr>
        <p:txBody>
          <a:bodyPr/>
          <a:lstStyle/>
          <a:p>
            <a:r>
              <a:rPr lang="en-GB" dirty="0"/>
              <a:t>Element instance naming for QVE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131B0-337C-5F4D-43E1-22F66CF95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79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Colour</a:t>
            </a:r>
            <a:r>
              <a:rPr lang="en-US" dirty="0"/>
              <a:t> coding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PFD conventions</a:t>
            </a:r>
          </a:p>
        </p:txBody>
      </p:sp>
    </p:spTree>
    <p:extLst>
      <p:ext uri="{BB962C8B-B14F-4D97-AF65-F5344CB8AC3E}">
        <p14:creationId xmlns:p14="http://schemas.microsoft.com/office/powerpoint/2010/main" val="6239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5" y="0"/>
            <a:ext cx="4913948" cy="695373"/>
          </a:xfrm>
        </p:spPr>
        <p:txBody>
          <a:bodyPr/>
          <a:lstStyle/>
          <a:p>
            <a:r>
              <a:rPr lang="en-US" sz="2400" dirty="0" err="1"/>
              <a:t>Colour</a:t>
            </a:r>
            <a:r>
              <a:rPr lang="en-US" sz="2400" dirty="0"/>
              <a:t>-coding for piping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50833" y="1022316"/>
            <a:ext cx="5260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u="sng" dirty="0"/>
              <a:t>Cold box (QRB) and compressor station (WCS)</a:t>
            </a:r>
            <a:endParaRPr lang="en-US" sz="1400" u="sng" dirty="0">
              <a:solidFill>
                <a:srgbClr val="FF0000"/>
              </a:solidFill>
            </a:endParaRPr>
          </a:p>
          <a:p>
            <a:pPr algn="just"/>
            <a:endParaRPr lang="en-US" sz="1400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According to the </a:t>
            </a:r>
            <a:r>
              <a:rPr lang="en-US" sz="1400" b="1" dirty="0"/>
              <a:t>pressure level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HP piping 	-&gt; 	</a:t>
            </a:r>
            <a:r>
              <a:rPr lang="en-US" sz="1400" b="1" dirty="0">
                <a:solidFill>
                  <a:srgbClr val="FFC000"/>
                </a:solidFill>
              </a:rPr>
              <a:t>Orange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MP piping 	-&gt; 	</a:t>
            </a:r>
            <a:r>
              <a:rPr lang="en-US" sz="1400" b="1" dirty="0">
                <a:solidFill>
                  <a:srgbClr val="CC6600"/>
                </a:solidFill>
              </a:rPr>
              <a:t>Brown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LP piping 	-&gt; 	</a:t>
            </a:r>
            <a:r>
              <a:rPr lang="en-US" sz="1400" b="1" dirty="0">
                <a:solidFill>
                  <a:srgbClr val="7030A0"/>
                </a:solidFill>
              </a:rPr>
              <a:t>Purple</a:t>
            </a:r>
          </a:p>
        </p:txBody>
      </p:sp>
      <p:pic>
        <p:nvPicPr>
          <p:cNvPr id="25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2597733"/>
            <a:ext cx="2977933" cy="39981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5283" y="1022316"/>
            <a:ext cx="47553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u="sng" dirty="0"/>
              <a:t>Cryodistribution (AN.CP02) and QCELLs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According to the </a:t>
            </a:r>
            <a:r>
              <a:rPr lang="en-US" sz="1400" b="1" dirty="0"/>
              <a:t>temperature level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2 K level	-&gt; 	</a:t>
            </a:r>
            <a:r>
              <a:rPr lang="en-US" sz="1400" b="1" dirty="0">
                <a:solidFill>
                  <a:srgbClr val="00FFFF"/>
                </a:solidFill>
              </a:rPr>
              <a:t>Cyan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4K level 	-&gt; </a:t>
            </a:r>
            <a:r>
              <a:rPr lang="en-US" sz="1400" b="1" dirty="0">
                <a:solidFill>
                  <a:srgbClr val="3333CC"/>
                </a:solidFill>
              </a:rPr>
              <a:t>Blue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TS level 	-&gt; 	</a:t>
            </a:r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/>
              <a:t>300 K level	-&gt;	</a:t>
            </a:r>
            <a:r>
              <a:rPr lang="en-US" sz="1400" b="1" dirty="0">
                <a:solidFill>
                  <a:srgbClr val="33CC33"/>
                </a:solidFill>
              </a:rPr>
              <a:t>Green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8675" y="2908254"/>
            <a:ext cx="2329732" cy="3554029"/>
            <a:chOff x="866775" y="2686050"/>
            <a:chExt cx="2329732" cy="3554029"/>
          </a:xfrm>
        </p:grpSpPr>
        <p:pic>
          <p:nvPicPr>
            <p:cNvPr id="29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" t="284" r="47028"/>
            <a:stretch/>
          </p:blipFill>
          <p:spPr>
            <a:xfrm>
              <a:off x="880487" y="2695574"/>
              <a:ext cx="2316020" cy="354450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66775" y="2686050"/>
              <a:ext cx="647700" cy="904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255" y="438562"/>
            <a:ext cx="1080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following </a:t>
            </a:r>
            <a:r>
              <a:rPr lang="en-US" sz="1400" dirty="0" err="1"/>
              <a:t>colour</a:t>
            </a:r>
            <a:r>
              <a:rPr lang="en-US" sz="1400" dirty="0"/>
              <a:t>-coding is </a:t>
            </a:r>
            <a:r>
              <a:rPr lang="en-US" sz="1400" u="sng" dirty="0"/>
              <a:t>strongly recommended</a:t>
            </a:r>
            <a:r>
              <a:rPr lang="en-US" sz="1400" dirty="0"/>
              <a:t> to ease communication and should be used at the authors’ discretion.</a:t>
            </a:r>
            <a:endParaRPr lang="en-US" sz="1400" dirty="0">
              <a:solidFill>
                <a:srgbClr val="7C7CDE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791200" y="1022316"/>
            <a:ext cx="0" cy="53810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48206" y="4499621"/>
            <a:ext cx="2202627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N.B.</a:t>
            </a:r>
            <a:br>
              <a:rPr lang="en-US" sz="1200" dirty="0"/>
            </a:br>
            <a:r>
              <a:rPr lang="en-US" sz="1200" dirty="0"/>
              <a:t>The shades of a </a:t>
            </a:r>
            <a:r>
              <a:rPr lang="en-US" sz="1200" dirty="0" err="1"/>
              <a:t>colour</a:t>
            </a:r>
            <a:r>
              <a:rPr lang="en-US" sz="1200" dirty="0"/>
              <a:t> can be used to further differentiate between pipes.</a:t>
            </a:r>
          </a:p>
          <a:p>
            <a:r>
              <a:rPr lang="en-US" sz="1200" dirty="0"/>
              <a:t>i.e. </a:t>
            </a:r>
            <a:r>
              <a:rPr lang="en-US" sz="1200" b="1" dirty="0">
                <a:solidFill>
                  <a:srgbClr val="3333CC"/>
                </a:solidFill>
              </a:rPr>
              <a:t>SHe@5K</a:t>
            </a:r>
            <a:r>
              <a:rPr lang="en-US" sz="1200" dirty="0"/>
              <a:t> vs </a:t>
            </a:r>
            <a:r>
              <a:rPr lang="en-US" sz="1200" b="1" dirty="0">
                <a:solidFill>
                  <a:srgbClr val="7C7CDE"/>
                </a:solidFill>
              </a:rPr>
              <a:t>GHe@5K</a:t>
            </a:r>
          </a:p>
        </p:txBody>
      </p:sp>
    </p:spTree>
    <p:extLst>
      <p:ext uri="{BB962C8B-B14F-4D97-AF65-F5344CB8AC3E}">
        <p14:creationId xmlns:p14="http://schemas.microsoft.com/office/powerpoint/2010/main" val="25675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Terminology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LINAC operational cases </a:t>
            </a:r>
            <a:r>
              <a:rPr lang="en-US" sz="2800" dirty="0"/>
              <a:t>(for design activities)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830997"/>
            <a:ext cx="2974234" cy="43174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148049" y="830997"/>
            <a:ext cx="5887364" cy="2000039"/>
          </a:xfrm>
        </p:spPr>
        <p:txBody>
          <a:bodyPr>
            <a:noAutofit/>
          </a:bodyPr>
          <a:lstStyle/>
          <a:p>
            <a:pPr marL="88900" indent="0" algn="ctr">
              <a:buNone/>
            </a:pPr>
            <a:r>
              <a:rPr lang="en-GB" sz="2000" b="1" dirty="0"/>
              <a:t>“</a:t>
            </a:r>
            <a:r>
              <a:rPr lang="en-GB" b="1" dirty="0">
                <a:solidFill>
                  <a:srgbClr val="7030A0"/>
                </a:solidFill>
              </a:rPr>
              <a:t>AA-BBB-CCC-DDD</a:t>
            </a:r>
            <a:r>
              <a:rPr lang="en-GB" b="1" dirty="0"/>
              <a:t>” </a:t>
            </a: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GB" dirty="0"/>
              <a:t>“</a:t>
            </a:r>
            <a:r>
              <a:rPr lang="en-GB" dirty="0">
                <a:solidFill>
                  <a:srgbClr val="7030A0"/>
                </a:solidFill>
              </a:rPr>
              <a:t>31-FFT-100-ref</a:t>
            </a:r>
            <a:r>
              <a:rPr lang="en-GB" dirty="0"/>
              <a:t>”</a:t>
            </a:r>
            <a:endParaRPr lang="en-US" b="1" dirty="0"/>
          </a:p>
          <a:p>
            <a:pPr lvl="0"/>
            <a:r>
              <a:rPr lang="en-GB" sz="1600" dirty="0"/>
              <a:t>AA = number of </a:t>
            </a:r>
            <a:r>
              <a:rPr lang="en-GB" sz="1600" dirty="0" err="1"/>
              <a:t>cryomodules</a:t>
            </a:r>
            <a:r>
              <a:rPr lang="en-GB" sz="1600" dirty="0"/>
              <a:t> (</a:t>
            </a:r>
            <a:r>
              <a:rPr lang="en-GB" sz="1600" dirty="0">
                <a:solidFill>
                  <a:srgbClr val="7030A0"/>
                </a:solidFill>
              </a:rPr>
              <a:t>24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7030A0"/>
                </a:solidFill>
              </a:rPr>
              <a:t>31</a:t>
            </a:r>
            <a:r>
              <a:rPr lang="en-GB" sz="1600" dirty="0"/>
              <a:t>)</a:t>
            </a:r>
            <a:endParaRPr lang="en-US" sz="1600" dirty="0"/>
          </a:p>
          <a:p>
            <a:pPr lvl="0"/>
            <a:r>
              <a:rPr lang="en-GB" sz="1600" dirty="0"/>
              <a:t>BBB = fault tolerance scheme (</a:t>
            </a:r>
            <a:r>
              <a:rPr lang="en-GB" sz="1600" dirty="0">
                <a:solidFill>
                  <a:srgbClr val="7030A0"/>
                </a:solidFill>
              </a:rPr>
              <a:t>FFT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7030A0"/>
                </a:solidFill>
              </a:rPr>
              <a:t>SFT</a:t>
            </a:r>
            <a:r>
              <a:rPr lang="en-GB" sz="1600" dirty="0"/>
              <a:t>)</a:t>
            </a:r>
            <a:endParaRPr lang="en-US" sz="1600" dirty="0"/>
          </a:p>
          <a:p>
            <a:pPr lvl="0"/>
            <a:r>
              <a:rPr lang="en-GB" sz="1600" dirty="0"/>
              <a:t>CCC = beam end energy in MeV (</a:t>
            </a:r>
            <a:r>
              <a:rPr lang="en-GB" sz="1600" dirty="0">
                <a:solidFill>
                  <a:srgbClr val="7030A0"/>
                </a:solidFill>
              </a:rPr>
              <a:t>070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7030A0"/>
                </a:solidFill>
              </a:rPr>
              <a:t>100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7030A0"/>
                </a:solidFill>
              </a:rPr>
              <a:t>125</a:t>
            </a:r>
            <a:r>
              <a:rPr lang="en-GB" sz="1600" dirty="0"/>
              <a:t>)</a:t>
            </a:r>
            <a:endParaRPr lang="en-US" sz="1600" dirty="0"/>
          </a:p>
          <a:p>
            <a:pPr lvl="0"/>
            <a:r>
              <a:rPr lang="en-GB" sz="1600" dirty="0"/>
              <a:t>DDD is the chosen setting (“</a:t>
            </a:r>
            <a:r>
              <a:rPr lang="en-GB" sz="1600" dirty="0">
                <a:solidFill>
                  <a:srgbClr val="7030A0"/>
                </a:solidFill>
              </a:rPr>
              <a:t>ref</a:t>
            </a:r>
            <a:r>
              <a:rPr lang="en-GB" sz="1600" dirty="0"/>
              <a:t>”, “</a:t>
            </a:r>
            <a:r>
              <a:rPr lang="en-GB" sz="1600" dirty="0">
                <a:solidFill>
                  <a:srgbClr val="7030A0"/>
                </a:solidFill>
              </a:rPr>
              <a:t>fcs</a:t>
            </a:r>
            <a:r>
              <a:rPr lang="en-GB" sz="1600" dirty="0"/>
              <a:t>”, “</a:t>
            </a:r>
            <a:r>
              <a:rPr lang="en-GB" sz="1600" dirty="0">
                <a:solidFill>
                  <a:srgbClr val="7030A0"/>
                </a:solidFill>
              </a:rPr>
              <a:t>mf#</a:t>
            </a:r>
            <a:r>
              <a:rPr lang="en-GB" sz="1600" dirty="0"/>
              <a:t>”)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6" name="TextBox 5"/>
          <p:cNvSpPr txBox="1"/>
          <p:nvPr/>
        </p:nvSpPr>
        <p:spPr>
          <a:xfrm>
            <a:off x="7260877" y="830997"/>
            <a:ext cx="4789284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terminology is to align on the operation cases to aid the </a:t>
            </a:r>
            <a:r>
              <a:rPr lang="en-US" b="1" dirty="0"/>
              <a:t>design activities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(Not for operating the LINAC)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6424" y="3370705"/>
          <a:ext cx="5723388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360">
                  <a:extLst>
                    <a:ext uri="{9D8B030D-6E8A-4147-A177-3AD203B41FA5}">
                      <a16:colId xmlns:a16="http://schemas.microsoft.com/office/drawing/2014/main" val="1141017209"/>
                    </a:ext>
                  </a:extLst>
                </a:gridCol>
                <a:gridCol w="4293028">
                  <a:extLst>
                    <a:ext uri="{9D8B030D-6E8A-4147-A177-3AD203B41FA5}">
                      <a16:colId xmlns:a16="http://schemas.microsoft.com/office/drawing/2014/main" val="1207824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Nominal </a:t>
                      </a:r>
                      <a:br>
                        <a:rPr lang="en-US" sz="14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mode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The instance allows for a set-point within a range that respects the margin required for the specific fault-tolerance scheme.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6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Compensation</a:t>
                      </a:r>
                      <a:br>
                        <a:rPr lang="en-US" sz="14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 mode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The instance is utilizing (part of) its operational margin (often up to +30%) to compensate for other elements that have faulted. 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7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Reference </a:t>
                      </a:r>
                      <a:br>
                        <a:rPr lang="en-US" sz="14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 instance operating in </a:t>
                      </a: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nominal mode</a:t>
                      </a:r>
                      <a:r>
                        <a:rPr lang="en-US" sz="1400" dirty="0"/>
                        <a:t>, with a pre-specified set-point. The operational margin is defined w.r.t. this reference.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24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Full compensation 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 instance operating in </a:t>
                      </a: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compensation mode</a:t>
                      </a:r>
                      <a:r>
                        <a:rPr lang="en-US" sz="1400" dirty="0"/>
                        <a:t>, with its set-point such that it utilizes its entire operational margin.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823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8049" y="3032151"/>
            <a:ext cx="3130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</a:rPr>
              <a:t>Definitions (modes &amp; settings)</a:t>
            </a:r>
            <a:endParaRPr lang="en-US" sz="160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06075"/>
              </p:ext>
            </p:extLst>
          </p:nvPr>
        </p:nvGraphicFramePr>
        <p:xfrm>
          <a:off x="6183516" y="3370705"/>
          <a:ext cx="586664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893">
                  <a:extLst>
                    <a:ext uri="{9D8B030D-6E8A-4147-A177-3AD203B41FA5}">
                      <a16:colId xmlns:a16="http://schemas.microsoft.com/office/drawing/2014/main" val="1457498704"/>
                    </a:ext>
                  </a:extLst>
                </a:gridCol>
                <a:gridCol w="1956798">
                  <a:extLst>
                    <a:ext uri="{9D8B030D-6E8A-4147-A177-3AD203B41FA5}">
                      <a16:colId xmlns:a16="http://schemas.microsoft.com/office/drawing/2014/main" val="4048520733"/>
                    </a:ext>
                  </a:extLst>
                </a:gridCol>
                <a:gridCol w="1507954">
                  <a:extLst>
                    <a:ext uri="{9D8B030D-6E8A-4147-A177-3AD203B41FA5}">
                      <a16:colId xmlns:a16="http://schemas.microsoft.com/office/drawing/2014/main" val="3435245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Chosen 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setting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Each instance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 operating with…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Faulted/off instances…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39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ref</a:t>
                      </a:r>
                      <a:r>
                        <a:rPr lang="en-US" sz="1400" b="1" baseline="0" dirty="0">
                          <a:solidFill>
                            <a:srgbClr val="7030A0"/>
                          </a:solidFill>
                        </a:rPr>
                        <a:t> </a:t>
                      </a:r>
                      <a:br>
                        <a:rPr lang="en-US" sz="1400" baseline="0" dirty="0"/>
                      </a:br>
                      <a:r>
                        <a:rPr lang="en-US" sz="1400" baseline="0" dirty="0"/>
                        <a:t>(reference settings)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 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9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fcs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(full compensation settings)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compensation 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47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mf#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(max fault)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full compensation settings</a:t>
                      </a:r>
                      <a:r>
                        <a:rPr lang="en-US" sz="1400" baseline="0" dirty="0"/>
                        <a:t> (if not faulted or “off”</a:t>
                      </a:r>
                      <a:r>
                        <a:rPr lang="en-US" sz="14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Different from case to case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1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mf1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(max fault case 1)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CAVs: </a:t>
                      </a:r>
                      <a:r>
                        <a:rPr lang="en-GB" sz="1400" dirty="0"/>
                        <a:t>3, 8, 12,… (every 5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)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0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mf2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(max fault case 2)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t.b.d</a:t>
                      </a:r>
                      <a:r>
                        <a:rPr lang="en-US" sz="1400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0152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113788" y="3040624"/>
            <a:ext cx="16995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</a:rPr>
              <a:t>Chosen settings</a:t>
            </a:r>
            <a:endParaRPr lang="en-US" sz="1600" b="1" dirty="0">
              <a:solidFill>
                <a:srgbClr val="7030A0"/>
              </a:solidFill>
            </a:endParaRPr>
          </a:p>
        </p:txBody>
      </p:sp>
      <p:cxnSp>
        <p:nvCxnSpPr>
          <p:cNvPr id="12" name="Elbow Connector 11"/>
          <p:cNvCxnSpPr>
            <a:endCxn id="10" idx="0"/>
          </p:cNvCxnSpPr>
          <p:nvPr/>
        </p:nvCxnSpPr>
        <p:spPr>
          <a:xfrm>
            <a:off x="4659086" y="2612571"/>
            <a:ext cx="2304454" cy="428053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57662" y="0"/>
            <a:ext cx="1332416" cy="41549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From 2</a:t>
            </a:r>
            <a:r>
              <a:rPr lang="en-US" sz="700" baseline="30000" dirty="0"/>
              <a:t>nd</a:t>
            </a:r>
            <a:r>
              <a:rPr lang="en-US" sz="700" dirty="0"/>
              <a:t> ACC status meeting</a:t>
            </a:r>
          </a:p>
          <a:p>
            <a:pPr algn="ctr"/>
            <a:r>
              <a:rPr lang="en-US" sz="700" dirty="0"/>
              <a:t>19-May-2021</a:t>
            </a:r>
          </a:p>
          <a:p>
            <a:pPr algn="ctr"/>
            <a:r>
              <a:rPr lang="en-US" sz="700" dirty="0"/>
              <a:t>(ALX/43723105 )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1228" y="-782"/>
            <a:ext cx="6142288" cy="69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Terminology of LINAC operational cases</a:t>
            </a:r>
            <a:br>
              <a:rPr lang="en-US" sz="2400" dirty="0"/>
            </a:br>
            <a:r>
              <a:rPr lang="en-US" sz="1800" dirty="0"/>
              <a:t>(for design activities)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6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463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“Cryogenic System - Architecture for MINERVA”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GB" sz="1400" u="sng" dirty="0">
                <a:solidFill>
                  <a:srgbClr val="BC58AE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ALX-40629944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CRYO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81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 in progress…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Cryogenic headers and lines</a:t>
            </a:r>
          </a:p>
        </p:txBody>
      </p:sp>
    </p:spTree>
    <p:extLst>
      <p:ext uri="{BB962C8B-B14F-4D97-AF65-F5344CB8AC3E}">
        <p14:creationId xmlns:p14="http://schemas.microsoft.com/office/powerpoint/2010/main" val="27752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pic>
        <p:nvPicPr>
          <p:cNvPr id="22" name="image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8086" y="1097642"/>
            <a:ext cx="5165868" cy="4500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4" name="image4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543" y="1097642"/>
            <a:ext cx="6441440" cy="45008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7354" y="0"/>
            <a:ext cx="5189095" cy="69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Prototype setup vs </a:t>
            </a:r>
            <a:r>
              <a:rPr lang="en-US" sz="2400" dirty="0" err="1"/>
              <a:t>Linac</a:t>
            </a:r>
            <a:r>
              <a:rPr lang="en-US" sz="2400" dirty="0"/>
              <a:t> setup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571" y="5669641"/>
            <a:ext cx="532425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Utilizes </a:t>
            </a:r>
            <a:r>
              <a:rPr lang="en-US" sz="1050" dirty="0" err="1"/>
              <a:t>LHe</a:t>
            </a:r>
            <a:r>
              <a:rPr lang="en-US" sz="1050" dirty="0"/>
              <a:t> and LN2 </a:t>
            </a:r>
            <a:r>
              <a:rPr lang="en-US" sz="1050" dirty="0" err="1"/>
              <a:t>Dewars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Test Valve box (QVB-TLB)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Cryomodule</a:t>
            </a:r>
            <a:r>
              <a:rPr lang="en-US" sz="1050" dirty="0"/>
              <a:t> (QM-LB)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1142" y="5669640"/>
            <a:ext cx="52328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Utilizes the cryogenic manifold (QLM) and infrastructure lines (WLR, WPR, WPS)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Valve box (QVB-LB)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Cryomodule</a:t>
            </a:r>
            <a:r>
              <a:rPr lang="en-US" sz="1050" dirty="0"/>
              <a:t> (QM-LB)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793724" y="695373"/>
            <a:ext cx="0" cy="56793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537929" y="657192"/>
            <a:ext cx="158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Tunnel setup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59495" y="657192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Prototype setup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5" y="695373"/>
            <a:ext cx="6126196" cy="6176274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7083609" y="703775"/>
            <a:ext cx="4886646" cy="41549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5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names for the interconnection pipes are obtained by concatenating the identifiers of the main lines/enclosures.</a:t>
            </a:r>
            <a:endParaRPr lang="en-US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71284"/>
              </p:ext>
            </p:extLst>
          </p:nvPr>
        </p:nvGraphicFramePr>
        <p:xfrm>
          <a:off x="7084661" y="1119273"/>
          <a:ext cx="4911695" cy="501280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43139">
                  <a:extLst>
                    <a:ext uri="{9D8B030D-6E8A-4147-A177-3AD203B41FA5}">
                      <a16:colId xmlns:a16="http://schemas.microsoft.com/office/drawing/2014/main" val="4141037599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494088504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2622058466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2828499406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1831985299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3087675846"/>
                    </a:ext>
                  </a:extLst>
                </a:gridCol>
              </a:tblGrid>
              <a:tr h="300335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Line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Nominal operation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Design Pressure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(tbc!)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Description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7466073"/>
                  </a:ext>
                </a:extLst>
              </a:tr>
              <a:tr h="3003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Pressure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  <a:latin typeface="Arial Narrow" panose="020B0606020202030204" pitchFamily="34" charset="0"/>
                        </a:rPr>
                        <a:t>Temperature</a:t>
                      </a:r>
                      <a:endParaRPr lang="en-US" sz="9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3"/>
                  </a:ext>
                </a:extLst>
              </a:tr>
              <a:tr h="33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[bar]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  <a:latin typeface="Arial Narrow" panose="020B0606020202030204" pitchFamily="34" charset="0"/>
                        </a:rPr>
                        <a:t>[K]</a:t>
                      </a:r>
                      <a:endParaRPr lang="en-US" sz="9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  <a:latin typeface="Arial Narrow" panose="020B0606020202030204" pitchFamily="34" charset="0"/>
                        </a:rPr>
                        <a:t>[bar]</a:t>
                      </a:r>
                      <a:endParaRPr lang="en-US" sz="9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24067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Cryogenic backbone (QLM headers </a:t>
                      </a:r>
                      <a:r>
                        <a:rPr lang="en-US" sz="900" u="sng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within</a:t>
                      </a: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the QVB)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0304542"/>
                  </a:ext>
                </a:extLst>
              </a:tr>
              <a:tr h="143474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QVB (QLM headers)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A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4.5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20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SHe supply header [DN 25]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406999"/>
                  </a:ext>
                </a:extLst>
              </a:tr>
              <a:tr h="14347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0.028</a:t>
                      </a:r>
                      <a:b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ii)</a:t>
                      </a:r>
                      <a: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4 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VLP return header [DN 150]</a:t>
                      </a:r>
                      <a:b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900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</a:t>
                      </a:r>
                      <a: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) header within QVB’s. ii) at QVB//QLM interface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8613229"/>
                  </a:ext>
                </a:extLst>
              </a:tr>
              <a:tr h="14347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D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60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22 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TS supply header [DN 40]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974038"/>
                  </a:ext>
                </a:extLst>
              </a:tr>
              <a:tr h="14347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40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TS return header [DN 40]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634999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Service lines (WPR, WPS, WLR)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0158398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WLR or WPR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Pressure relief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6637007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QLV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Venting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0600036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WLR or WPR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Warm/Cold 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recovery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line (tbc if vacuum insulated)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0650371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WPS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Warm</a:t>
                      </a:r>
                      <a: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supply line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694563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Pipes and enclosures</a:t>
                      </a:r>
                      <a:r>
                        <a:rPr lang="en-US" sz="900" baseline="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part of </a:t>
                      </a:r>
                      <a:r>
                        <a:rPr lang="en-US" sz="900" baseline="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cooling circuits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253419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anose="05000000000000000000" pitchFamily="2" charset="2"/>
                        <a:buNone/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Cold mass helium enclosure (2x)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0800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(x=0-1)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LHe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phase separator (buffer tank)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1680053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 return pipe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7223511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(x=0-1)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Filling line (Cool-down / warm-up pipe (and quench?)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6100143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Thermal shield circuit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(TS body)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QM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618998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CPLR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4-292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HX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circuit on CPLR (2x)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75526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QVB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HX circuits on sub-cooling </a:t>
                      </a:r>
                      <a:r>
                        <a:rPr lang="en-US" sz="90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eat exchanger (2x)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7387955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9102998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Pipes and enclosures - not part of any </a:t>
                      </a:r>
                      <a:r>
                        <a:rPr lang="en-US" sz="900" baseline="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cooling circuit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568724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Beam pipe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27530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 Vacuum vessel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759706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2271" y="2488668"/>
            <a:ext cx="673582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S, U, V, W,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80929" y="4980780"/>
            <a:ext cx="29046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L1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98114" y="4962539"/>
            <a:ext cx="29046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L2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3531" y="4603879"/>
            <a:ext cx="26321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57065" y="4955221"/>
            <a:ext cx="24718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62791" y="4045240"/>
            <a:ext cx="31130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Q1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0555" y="3381362"/>
            <a:ext cx="31130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Q2</a:t>
            </a:r>
          </a:p>
        </p:txBody>
      </p:sp>
      <p:sp>
        <p:nvSpPr>
          <p:cNvPr id="48" name="Diamond 47"/>
          <p:cNvSpPr/>
          <p:nvPr/>
        </p:nvSpPr>
        <p:spPr>
          <a:xfrm>
            <a:off x="499059" y="2925897"/>
            <a:ext cx="154817" cy="141903"/>
          </a:xfrm>
          <a:prstGeom prst="diamond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499059" y="3185372"/>
            <a:ext cx="130324" cy="130370"/>
          </a:xfrm>
          <a:prstGeom prst="triangle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7397" y="285169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 WPS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7396" y="3119752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 WPR &amp; WLR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8505" y="267953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Connections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7354" y="0"/>
            <a:ext cx="5189095" cy="69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Headers, interconnection pipes, and vacuum vessels of the QCELL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108096" y="0"/>
            <a:ext cx="2083904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 in progress…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31215" y="1944487"/>
            <a:ext cx="324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A’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83615" y="209688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B’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48988" y="159435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D’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38596" y="1735633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E’</a:t>
            </a:r>
          </a:p>
        </p:txBody>
      </p:sp>
      <p:sp>
        <p:nvSpPr>
          <p:cNvPr id="2" name="Rectangle 1"/>
          <p:cNvSpPr/>
          <p:nvPr/>
        </p:nvSpPr>
        <p:spPr>
          <a:xfrm>
            <a:off x="312418" y="1119273"/>
            <a:ext cx="1404552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000" b="1" dirty="0"/>
              <a:t>DSBT - 6 APR 2023</a:t>
            </a:r>
          </a:p>
          <a:p>
            <a:r>
              <a:rPr lang="en-US" sz="1000" b="1" dirty="0"/>
              <a:t>SCK CEN/54791951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7741" y="878561"/>
            <a:ext cx="27443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W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9012" y="625215"/>
            <a:ext cx="24718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39199" y="779462"/>
            <a:ext cx="253596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U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59243" y="3185372"/>
            <a:ext cx="24718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22505" y="3999073"/>
            <a:ext cx="1158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Connection to local pumping lines?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059680" y="3250557"/>
            <a:ext cx="621792" cy="79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B0E691-DEB4-565E-84B0-DBA2141B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0" y="4719295"/>
            <a:ext cx="2619810" cy="16264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0353E-F781-7DAE-F209-D80D9A4447D0}"/>
              </a:ext>
            </a:extLst>
          </p:cNvPr>
          <p:cNvSpPr txBox="1"/>
          <p:nvPr/>
        </p:nvSpPr>
        <p:spPr>
          <a:xfrm>
            <a:off x="5247942" y="5962822"/>
            <a:ext cx="385817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Free letters:</a:t>
            </a:r>
          </a:p>
          <a:p>
            <a:r>
              <a:rPr lang="en-GB" sz="1600" dirty="0"/>
              <a:t>F, G, N, R, T, </a:t>
            </a:r>
          </a:p>
          <a:p>
            <a:r>
              <a:rPr lang="en-GB" sz="1600" dirty="0"/>
              <a:t>Z = goes to “blind flange”. It needs a cap</a:t>
            </a:r>
          </a:p>
        </p:txBody>
      </p:sp>
    </p:spTree>
    <p:extLst>
      <p:ext uri="{BB962C8B-B14F-4D97-AF65-F5344CB8AC3E}">
        <p14:creationId xmlns:p14="http://schemas.microsoft.com/office/powerpoint/2010/main" val="39278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8D74F4-68B5-08E9-FAAE-A786131A13A0}"/>
              </a:ext>
            </a:extLst>
          </p:cNvPr>
          <p:cNvSpPr txBox="1">
            <a:spLocks/>
          </p:cNvSpPr>
          <p:nvPr/>
        </p:nvSpPr>
        <p:spPr>
          <a:xfrm>
            <a:off x="41228" y="-782"/>
            <a:ext cx="5661071" cy="6953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984A9C"/>
                </a:solidFill>
                <a:latin typeface="Segoe UI"/>
              </a:rPr>
              <a:t>Process Pipping Topology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E95EAE-2B41-867A-7915-5F073AB5D523}"/>
              </a:ext>
            </a:extLst>
          </p:cNvPr>
          <p:cNvCxnSpPr/>
          <p:nvPr/>
        </p:nvCxnSpPr>
        <p:spPr>
          <a:xfrm>
            <a:off x="7563552" y="1448402"/>
            <a:ext cx="26955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EC8278-6BBC-80C5-60A2-5C99279BFB76}"/>
              </a:ext>
            </a:extLst>
          </p:cNvPr>
          <p:cNvCxnSpPr>
            <a:cxnSpLocks/>
          </p:cNvCxnSpPr>
          <p:nvPr/>
        </p:nvCxnSpPr>
        <p:spPr>
          <a:xfrm>
            <a:off x="8382702" y="1448402"/>
            <a:ext cx="0" cy="8382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1037F5-4210-2C29-0EE6-F3C384D93DC8}"/>
              </a:ext>
            </a:extLst>
          </p:cNvPr>
          <p:cNvSpPr txBox="1"/>
          <p:nvPr/>
        </p:nvSpPr>
        <p:spPr>
          <a:xfrm>
            <a:off x="9732367" y="107907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AE334-ACC1-0D6F-F36E-A0988D8103AB}"/>
              </a:ext>
            </a:extLst>
          </p:cNvPr>
          <p:cNvSpPr txBox="1"/>
          <p:nvPr/>
        </p:nvSpPr>
        <p:spPr>
          <a:xfrm>
            <a:off x="9144751" y="1887375"/>
            <a:ext cx="2228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Branch, in 3 flavours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Main (primary)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Secondary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Tertiary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1AE71-1947-652E-5FD9-EBE0A0A4F5E5}"/>
              </a:ext>
            </a:extLst>
          </p:cNvPr>
          <p:cNvCxnSpPr>
            <a:cxnSpLocks/>
          </p:cNvCxnSpPr>
          <p:nvPr/>
        </p:nvCxnSpPr>
        <p:spPr>
          <a:xfrm rot="10800000">
            <a:off x="8968489" y="1467452"/>
            <a:ext cx="0" cy="8382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EC9E2E-033C-692F-02DE-D0DB9B641880}"/>
              </a:ext>
            </a:extLst>
          </p:cNvPr>
          <p:cNvSpPr txBox="1"/>
          <p:nvPr/>
        </p:nvSpPr>
        <p:spPr>
          <a:xfrm>
            <a:off x="211543" y="761968"/>
            <a:ext cx="57836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distinguish between </a:t>
            </a:r>
            <a:r>
              <a:rPr lang="en-US" b="1" dirty="0"/>
              <a:t>headers </a:t>
            </a:r>
            <a:r>
              <a:rPr lang="en-US" dirty="0"/>
              <a:t>and </a:t>
            </a:r>
            <a:r>
              <a:rPr lang="en-US" b="1" dirty="0"/>
              <a:t>branches</a:t>
            </a:r>
            <a:r>
              <a:rPr lang="en-US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categorized into three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 branches (primary):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Participate directly in the cryogenic cooling process by absorbing heat during 2 K operation.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Secondary branches: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Branches with a substantial helium mass flow in at least one operational scenario (e.g. safety discharge, filling).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Tertiary branches: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Remaining branches with negligible to no helium mass flow.</a:t>
            </a:r>
          </a:p>
        </p:txBody>
      </p:sp>
    </p:spTree>
    <p:extLst>
      <p:ext uri="{BB962C8B-B14F-4D97-AF65-F5344CB8AC3E}">
        <p14:creationId xmlns:p14="http://schemas.microsoft.com/office/powerpoint/2010/main" val="292769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B311-D14C-2724-A8E1-FAF71EF8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E09931-3EC9-86F4-E408-AFAFF05A5DE4}"/>
              </a:ext>
            </a:extLst>
          </p:cNvPr>
          <p:cNvGrpSpPr/>
          <p:nvPr/>
        </p:nvGrpSpPr>
        <p:grpSpPr>
          <a:xfrm>
            <a:off x="3058510" y="0"/>
            <a:ext cx="9103599" cy="6600497"/>
            <a:chOff x="3058510" y="0"/>
            <a:chExt cx="9103599" cy="66004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0792C7-DB39-FBD0-4C6C-5A3B4DFC5E40}"/>
                </a:ext>
              </a:extLst>
            </p:cNvPr>
            <p:cNvGrpSpPr/>
            <p:nvPr/>
          </p:nvGrpSpPr>
          <p:grpSpPr>
            <a:xfrm>
              <a:off x="3058510" y="0"/>
              <a:ext cx="9103599" cy="6600497"/>
              <a:chOff x="3058510" y="0"/>
              <a:chExt cx="9103599" cy="6600497"/>
            </a:xfrm>
          </p:grpSpPr>
          <p:pic>
            <p:nvPicPr>
              <p:cNvPr id="17" name="Picture 16" descr="A screen shot of a video game&#10;&#10;AI-generated content may be incorrect.">
                <a:extLst>
                  <a:ext uri="{FF2B5EF4-FFF2-40B4-BE49-F238E27FC236}">
                    <a16:creationId xmlns:a16="http://schemas.microsoft.com/office/drawing/2014/main" id="{1A4DE9D0-5EAE-E7AD-1CBA-46F6955DE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3" r="5548" b="8995"/>
              <a:stretch/>
            </p:blipFill>
            <p:spPr>
              <a:xfrm>
                <a:off x="3069847" y="0"/>
                <a:ext cx="9080925" cy="660049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75FA915-3A55-4002-7FAC-8F4420EBC887}"/>
                  </a:ext>
                </a:extLst>
              </p:cNvPr>
              <p:cNvSpPr/>
              <p:nvPr/>
            </p:nvSpPr>
            <p:spPr>
              <a:xfrm>
                <a:off x="3058510" y="4078638"/>
                <a:ext cx="935421" cy="976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F476CD-CEB2-6F3A-E05B-B224798AD479}"/>
                  </a:ext>
                </a:extLst>
              </p:cNvPr>
              <p:cNvSpPr/>
              <p:nvPr/>
            </p:nvSpPr>
            <p:spPr>
              <a:xfrm>
                <a:off x="10731062" y="5733611"/>
                <a:ext cx="1431047" cy="866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E5ECC31-65DD-E161-F17B-A7E2B696C78F}"/>
                </a:ext>
              </a:extLst>
            </p:cNvPr>
            <p:cNvGrpSpPr/>
            <p:nvPr/>
          </p:nvGrpSpPr>
          <p:grpSpPr>
            <a:xfrm>
              <a:off x="3563834" y="4764580"/>
              <a:ext cx="1328732" cy="1421038"/>
              <a:chOff x="3563834" y="4199508"/>
              <a:chExt cx="1328732" cy="1421038"/>
            </a:xfrm>
          </p:grpSpPr>
          <p:pic>
            <p:nvPicPr>
              <p:cNvPr id="15" name="Picture 14" descr="A screen shot of a video game&#10;&#10;AI-generated content may be incorrect.">
                <a:extLst>
                  <a:ext uri="{FF2B5EF4-FFF2-40B4-BE49-F238E27FC236}">
                    <a16:creationId xmlns:a16="http://schemas.microsoft.com/office/drawing/2014/main" id="{6B869A7A-31C2-AE5F-4618-70901994F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" t="55575" r="85363" b="29934"/>
              <a:stretch/>
            </p:blipFill>
            <p:spPr>
              <a:xfrm>
                <a:off x="3563834" y="4199508"/>
                <a:ext cx="1328732" cy="1051034"/>
              </a:xfrm>
              <a:prstGeom prst="rect">
                <a:avLst/>
              </a:prstGeom>
            </p:spPr>
          </p:pic>
          <p:pic>
            <p:nvPicPr>
              <p:cNvPr id="16" name="Picture 15" descr="A screen shot of a video game&#10;&#10;AI-generated content may be incorrect.">
                <a:extLst>
                  <a:ext uri="{FF2B5EF4-FFF2-40B4-BE49-F238E27FC236}">
                    <a16:creationId xmlns:a16="http://schemas.microsoft.com/office/drawing/2014/main" id="{A74EAFBE-A5EE-CE71-28D7-A6027DB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3" t="92817" r="83944" b="-1074"/>
              <a:stretch/>
            </p:blipFill>
            <p:spPr>
              <a:xfrm>
                <a:off x="3595366" y="5228831"/>
                <a:ext cx="1093075" cy="391715"/>
              </a:xfrm>
              <a:prstGeom prst="rect">
                <a:avLst/>
              </a:prstGeom>
            </p:spPr>
          </p:pic>
        </p:grpSp>
      </p:grpSp>
      <p:sp>
        <p:nvSpPr>
          <p:cNvPr id="56" name="Tijdelijke aanduiding voor dianummer 4">
            <a:extLst>
              <a:ext uri="{FF2B5EF4-FFF2-40B4-BE49-F238E27FC236}">
                <a16:creationId xmlns:a16="http://schemas.microsoft.com/office/drawing/2014/main" id="{3F6F0F1F-87C0-D381-3015-EAB8C943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03A2A4-B43F-9203-2ECC-83AA312C69E4}"/>
              </a:ext>
            </a:extLst>
          </p:cNvPr>
          <p:cNvSpPr txBox="1">
            <a:spLocks/>
          </p:cNvSpPr>
          <p:nvPr/>
        </p:nvSpPr>
        <p:spPr>
          <a:xfrm>
            <a:off x="41228" y="-782"/>
            <a:ext cx="5661071" cy="6953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984A9C"/>
                </a:solidFill>
                <a:latin typeface="Segoe UI"/>
              </a:rPr>
              <a:t>QCELL’s Flow Diagram (example)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A74B6-A7A4-4F70-ADCD-DACEE284E915}"/>
              </a:ext>
            </a:extLst>
          </p:cNvPr>
          <p:cNvSpPr txBox="1"/>
          <p:nvPr/>
        </p:nvSpPr>
        <p:spPr>
          <a:xfrm>
            <a:off x="0" y="437445"/>
            <a:ext cx="3552497" cy="5955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/>
              <a:t>Process Circuits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Main branches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CAV</a:t>
            </a:r>
            <a:r>
              <a:rPr lang="en-US" sz="1600" dirty="0"/>
              <a:t>@2K (A’-X-M-B’)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TS</a:t>
            </a:r>
            <a:r>
              <a:rPr lang="en-US" sz="1600" dirty="0"/>
              <a:t>@50-60K (D’-E’)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CPLR</a:t>
            </a:r>
            <a:r>
              <a:rPr lang="en-US" sz="1600" dirty="0"/>
              <a:t>@4K-300K (A’-K-W)</a:t>
            </a:r>
          </a:p>
          <a:p>
            <a:pPr indent="-184150">
              <a:lnSpc>
                <a:spcPct val="150000"/>
              </a:lnSpc>
            </a:pPr>
            <a:endParaRPr lang="en-US" sz="1600" dirty="0"/>
          </a:p>
          <a:p>
            <a:pPr indent="-184150">
              <a:lnSpc>
                <a:spcPct val="150000"/>
              </a:lnSpc>
            </a:pPr>
            <a:r>
              <a:rPr lang="en-US" sz="1600" dirty="0"/>
              <a:t>Secondary branches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Filling (A’-L-M-B’)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Pressure relief (AS; ES; MS)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Burst disk (M-MS-S)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184150">
              <a:lnSpc>
                <a:spcPct val="150000"/>
              </a:lnSpc>
            </a:pPr>
            <a:r>
              <a:rPr lang="en-US" sz="1600" dirty="0"/>
              <a:t>Tertiary branches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For pressure sensors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Ports for local conditioning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Ports for RLC-modules against TAOs</a:t>
            </a:r>
          </a:p>
        </p:txBody>
      </p:sp>
    </p:spTree>
    <p:extLst>
      <p:ext uri="{BB962C8B-B14F-4D97-AF65-F5344CB8AC3E}">
        <p14:creationId xmlns:p14="http://schemas.microsoft.com/office/powerpoint/2010/main" val="402717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Naming convention for elements, valves and instrumentation.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Work in progress…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PFDs Elements within the Cryogenic System</a:t>
            </a:r>
          </a:p>
        </p:txBody>
      </p:sp>
    </p:spTree>
    <p:extLst>
      <p:ext uri="{BB962C8B-B14F-4D97-AF65-F5344CB8AC3E}">
        <p14:creationId xmlns:p14="http://schemas.microsoft.com/office/powerpoint/2010/main" val="28797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E3396F7-E7CA-46F8-9F2B-7BCB0D71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/>
          <a:lstStyle/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26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2" name="Rectangle 691"/>
          <p:cNvSpPr/>
          <p:nvPr/>
        </p:nvSpPr>
        <p:spPr>
          <a:xfrm>
            <a:off x="952500" y="661750"/>
            <a:ext cx="102870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</a:rPr>
              <a:t>Copyright © </a:t>
            </a:r>
            <a:r>
              <a:rPr lang="en-GB" sz="2000" b="1" dirty="0" err="1">
                <a:solidFill>
                  <a:schemeClr val="accent2"/>
                </a:solidFill>
              </a:rPr>
              <a:t>SCK</a:t>
            </a:r>
            <a:r>
              <a:rPr lang="en-GB" sz="2000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GB" sz="2000" b="1" dirty="0">
                <a:solidFill>
                  <a:schemeClr val="accent2"/>
                </a:solidFill>
              </a:rPr>
              <a:t>CEN - 2021</a:t>
            </a:r>
          </a:p>
          <a:p>
            <a:pPr algn="ctr">
              <a:spcBef>
                <a:spcPct val="0"/>
              </a:spcBef>
            </a:pPr>
            <a:endParaRPr lang="en-GB" sz="2000" b="1" dirty="0">
              <a:solidFill>
                <a:schemeClr val="accent2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7030A0"/>
                </a:solidFill>
                <a:latin typeface="Georgia" panose="02040502050405020303" pitchFamily="18" charset="0"/>
              </a:rPr>
              <a:t>All property rights and copyright are reserved.</a:t>
            </a:r>
            <a:endParaRPr lang="en-GB" sz="1600" dirty="0">
              <a:solidFill>
                <a:srgbClr val="7030A0"/>
              </a:solidFill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US" sz="1200" dirty="0"/>
              <a:t>This presentation contains data, information and formats for dedicated use only and may not be communicated, copied, reproduced, distributed or cited without the explicit written permission of </a:t>
            </a:r>
            <a:r>
              <a:rPr lang="en-US" sz="1200" dirty="0" err="1"/>
              <a:t>SCK</a:t>
            </a:r>
            <a:r>
              <a:rPr lang="en-US" sz="1200" dirty="0"/>
              <a:t> CEN.</a:t>
            </a:r>
          </a:p>
          <a:p>
            <a:pPr algn="ctr">
              <a:spcBef>
                <a:spcPct val="0"/>
              </a:spcBef>
            </a:pPr>
            <a:r>
              <a:rPr lang="en-US" sz="1200" dirty="0"/>
              <a:t>If this explicit written permission has been obtained, please reference the author, followed by ‘by courtesy of </a:t>
            </a:r>
            <a:r>
              <a:rPr lang="en-US" sz="1200" dirty="0" err="1"/>
              <a:t>SCK</a:t>
            </a:r>
            <a:r>
              <a:rPr lang="en-US" sz="1200" dirty="0"/>
              <a:t> CEN’.</a:t>
            </a:r>
          </a:p>
          <a:p>
            <a:pPr algn="ctr">
              <a:spcBef>
                <a:spcPct val="0"/>
              </a:spcBef>
            </a:pPr>
            <a:endParaRPr lang="en-US" sz="1200" dirty="0"/>
          </a:p>
          <a:p>
            <a:pPr algn="ctr">
              <a:spcBef>
                <a:spcPct val="0"/>
              </a:spcBef>
            </a:pPr>
            <a:r>
              <a:rPr lang="en-US" sz="1200" dirty="0"/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200" b="1" dirty="0"/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200" dirty="0"/>
              <a:t>Belgian Nuclear </a:t>
            </a:r>
            <a:r>
              <a:rPr lang="en-US" sz="1200" dirty="0"/>
              <a:t>Research</a:t>
            </a:r>
            <a:r>
              <a:rPr lang="en-GB" sz="1200" dirty="0"/>
              <a:t> Centre</a:t>
            </a:r>
          </a:p>
          <a:p>
            <a:pPr algn="ctr">
              <a:spcBef>
                <a:spcPct val="0"/>
              </a:spcBef>
            </a:pPr>
            <a:r>
              <a:rPr lang="en-GB" sz="1050" dirty="0" err="1"/>
              <a:t>Studiecentrum</a:t>
            </a:r>
            <a:r>
              <a:rPr lang="en-GB" sz="1050" dirty="0"/>
              <a:t> </a:t>
            </a:r>
            <a:r>
              <a:rPr lang="en-GB" sz="1050" dirty="0" err="1"/>
              <a:t>voor</a:t>
            </a:r>
            <a:r>
              <a:rPr lang="en-GB" sz="1050" dirty="0"/>
              <a:t> </a:t>
            </a:r>
            <a:r>
              <a:rPr lang="en-GB" sz="1050" dirty="0" err="1"/>
              <a:t>Kernenergie</a:t>
            </a:r>
            <a:endParaRPr lang="en-GB" sz="1050" dirty="0"/>
          </a:p>
          <a:p>
            <a:pPr algn="ctr">
              <a:spcBef>
                <a:spcPct val="0"/>
              </a:spcBef>
            </a:pPr>
            <a:r>
              <a:rPr lang="en-GB" sz="1050" dirty="0"/>
              <a:t>Centre </a:t>
            </a:r>
            <a:r>
              <a:rPr lang="en-GB" sz="1050" dirty="0" err="1"/>
              <a:t>d'Etude</a:t>
            </a:r>
            <a:r>
              <a:rPr lang="en-GB" sz="1050" dirty="0"/>
              <a:t> de </a:t>
            </a:r>
            <a:r>
              <a:rPr lang="en-GB" sz="1050" dirty="0" err="1"/>
              <a:t>l'Energie</a:t>
            </a:r>
            <a:r>
              <a:rPr lang="en-GB" sz="1050" dirty="0"/>
              <a:t> </a:t>
            </a:r>
            <a:r>
              <a:rPr lang="en-GB" sz="1050" dirty="0" err="1"/>
              <a:t>Nucléaire</a:t>
            </a:r>
            <a:endParaRPr lang="en-GB" sz="105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 dirty="0"/>
              <a:t>Foundation of Public Utility</a:t>
            </a: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 dirty="0" err="1"/>
              <a:t>Stichting</a:t>
            </a:r>
            <a:r>
              <a:rPr lang="en-GB" sz="1000" dirty="0"/>
              <a:t> van </a:t>
            </a:r>
            <a:r>
              <a:rPr lang="en-GB" sz="1000" dirty="0" err="1"/>
              <a:t>Openbaar</a:t>
            </a:r>
            <a:r>
              <a:rPr lang="en-GB" sz="1000" dirty="0"/>
              <a:t> Nut </a:t>
            </a:r>
          </a:p>
          <a:p>
            <a:pPr algn="ctr">
              <a:spcBef>
                <a:spcPct val="0"/>
              </a:spcBef>
            </a:pPr>
            <a:r>
              <a:rPr lang="en-GB" sz="1000" dirty="0" err="1"/>
              <a:t>Fondation</a:t>
            </a:r>
            <a:r>
              <a:rPr lang="en-GB" sz="1000" dirty="0"/>
              <a:t> </a:t>
            </a:r>
            <a:r>
              <a:rPr lang="en-GB" sz="1000" dirty="0" err="1"/>
              <a:t>d'Utilité</a:t>
            </a:r>
            <a:r>
              <a:rPr lang="en-GB" sz="1000" dirty="0"/>
              <a:t> </a:t>
            </a:r>
            <a:r>
              <a:rPr lang="en-GB" sz="1000" dirty="0" err="1"/>
              <a:t>Publique</a:t>
            </a:r>
            <a:r>
              <a:rPr lang="en-GB" sz="1000" dirty="0"/>
              <a:t> 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100" b="1" dirty="0"/>
              <a:t>Registered Office:</a:t>
            </a:r>
          </a:p>
          <a:p>
            <a:pPr algn="ctr">
              <a:spcBef>
                <a:spcPct val="0"/>
              </a:spcBef>
            </a:pPr>
            <a:r>
              <a:rPr lang="en-GB" sz="1100" dirty="0"/>
              <a:t>Avenue Herrmann-</a:t>
            </a:r>
            <a:r>
              <a:rPr lang="en-GB" sz="1100" dirty="0" err="1"/>
              <a:t>Debrouxlaan</a:t>
            </a:r>
            <a:r>
              <a:rPr lang="en-GB" sz="1100" dirty="0"/>
              <a:t> 40 - 1160 BRUSSELS - Belgium</a:t>
            </a:r>
          </a:p>
          <a:p>
            <a:pPr algn="ctr">
              <a:spcBef>
                <a:spcPct val="0"/>
              </a:spcBef>
            </a:pPr>
            <a:endParaRPr lang="en-GB" sz="1100" dirty="0"/>
          </a:p>
          <a:p>
            <a:pPr algn="ctr">
              <a:spcBef>
                <a:spcPct val="0"/>
              </a:spcBef>
            </a:pPr>
            <a:r>
              <a:rPr lang="en-GB" sz="1100" b="1" dirty="0"/>
              <a:t>Research Centres:</a:t>
            </a:r>
          </a:p>
          <a:p>
            <a:pPr algn="ctr">
              <a:spcBef>
                <a:spcPct val="0"/>
              </a:spcBef>
            </a:pPr>
            <a:r>
              <a:rPr lang="en-GB" sz="1100" dirty="0"/>
              <a:t>Boeretang 200 - 2400 MOL - Belgium</a:t>
            </a:r>
          </a:p>
          <a:p>
            <a:pPr algn="ctr">
              <a:spcBef>
                <a:spcPct val="0"/>
              </a:spcBef>
            </a:pPr>
            <a:r>
              <a:rPr lang="fr-FR" sz="1100" dirty="0"/>
              <a:t>Chemin du Cyclotron 6 - 1348 Ottignies-Louvain-la-Neuve - Belgium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298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18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4" y="0"/>
            <a:ext cx="5232615" cy="695373"/>
          </a:xfrm>
        </p:spPr>
        <p:txBody>
          <a:bodyPr/>
          <a:lstStyle/>
          <a:p>
            <a:r>
              <a:rPr lang="en-US" sz="2400" dirty="0"/>
              <a:t>Examples of Equipment Codes according to the “KKS” standard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561" y="760334"/>
            <a:ext cx="3847773" cy="5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" y="760334"/>
            <a:ext cx="3847773" cy="54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69" y="760334"/>
            <a:ext cx="3847773" cy="540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17530" y="122853"/>
            <a:ext cx="1574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7030A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(KKS Standard: </a:t>
            </a:r>
            <a:r>
              <a:rPr lang="en-GB" sz="800" u="sng" dirty="0">
                <a:solidFill>
                  <a:srgbClr val="7030A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ALX-38652240</a:t>
            </a:r>
            <a:r>
              <a:rPr lang="en-GB" sz="800" dirty="0">
                <a:solidFill>
                  <a:srgbClr val="7030A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 Incl. transfer lines</a:t>
              </a: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 Incl. transfer lines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DE872-D734-9E99-BE16-E0A36B25B158}"/>
              </a:ext>
            </a:extLst>
          </p:cNvPr>
          <p:cNvGrpSpPr/>
          <p:nvPr/>
        </p:nvGrpSpPr>
        <p:grpSpPr>
          <a:xfrm>
            <a:off x="3342880" y="3449937"/>
            <a:ext cx="1210491" cy="826542"/>
            <a:chOff x="4891077" y="3099614"/>
            <a:chExt cx="1210491" cy="826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marR="0" lvl="1" indent="-952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initial / current implementation.</a:t>
              </a:r>
            </a:p>
            <a:p>
              <a:pPr marL="95250" marR="0" lvl="1" indent="-952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MINERVA Cryogenic System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557C883-AC17-590E-D91A-87E7A5E3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/>
              <a:t>MINERVA’s </a:t>
            </a:r>
            <a:r>
              <a:rPr lang="en-US" sz="2400" dirty="0" err="1"/>
              <a:t>Cryo</a:t>
            </a:r>
            <a:r>
              <a:rPr lang="en-US" sz="2400" dirty="0"/>
              <a:t>-architecture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4DDFB2-7ECF-32A6-8DCD-2D77D470F71B}"/>
              </a:ext>
            </a:extLst>
          </p:cNvPr>
          <p:cNvSpPr/>
          <p:nvPr/>
        </p:nvSpPr>
        <p:spPr>
          <a:xfrm>
            <a:off x="10625668" y="-19943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</a:t>
            </a:r>
            <a:r>
              <a:rPr lang="en-GB" sz="1200" u="sng" dirty="0">
                <a:solidFill>
                  <a:srgbClr val="BC58AE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ALX-40629944</a:t>
            </a:r>
            <a:r>
              <a:rPr lang="en-GB" sz="12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0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Accelerator (ACC) side.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“Primary system naming convention”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ALX/37442504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Systems</a:t>
            </a:r>
          </a:p>
        </p:txBody>
      </p:sp>
    </p:spTree>
    <p:extLst>
      <p:ext uri="{BB962C8B-B14F-4D97-AF65-F5344CB8AC3E}">
        <p14:creationId xmlns:p14="http://schemas.microsoft.com/office/powerpoint/2010/main" val="25613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56" name="TextBox 55"/>
          <p:cNvSpPr txBox="1"/>
          <p:nvPr/>
        </p:nvSpPr>
        <p:spPr>
          <a:xfrm>
            <a:off x="305004" y="675702"/>
            <a:ext cx="400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Mnemonics of the </a:t>
            </a:r>
            <a:r>
              <a:rPr lang="en-US" dirty="0" err="1"/>
              <a:t>cryomodule</a:t>
            </a:r>
            <a:r>
              <a:rPr lang="en-US" dirty="0"/>
              <a:t> at this particular section/sub-section: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LB-S03:CRYO-QM-01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341014" y="1686455"/>
            <a:ext cx="2815545" cy="1974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41228" y="-782"/>
            <a:ext cx="4861697" cy="695373"/>
          </a:xfrm>
        </p:spPr>
        <p:txBody>
          <a:bodyPr/>
          <a:lstStyle/>
          <a:p>
            <a:r>
              <a:rPr lang="en-US" sz="2400" dirty="0"/>
              <a:t>Primary-system mnemonics (1)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8293101" y="96370"/>
            <a:ext cx="3799062" cy="3051269"/>
            <a:chOff x="8293101" y="96370"/>
            <a:chExt cx="3799062" cy="3051269"/>
          </a:xfrm>
        </p:grpSpPr>
        <p:grpSp>
          <p:nvGrpSpPr>
            <p:cNvPr id="55" name="Group 54"/>
            <p:cNvGrpSpPr/>
            <p:nvPr/>
          </p:nvGrpSpPr>
          <p:grpSpPr>
            <a:xfrm>
              <a:off x="8293101" y="96370"/>
              <a:ext cx="3799062" cy="3051269"/>
              <a:chOff x="2419315" y="5086294"/>
              <a:chExt cx="3799062" cy="305126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2419315" y="5086294"/>
                <a:ext cx="3799062" cy="3051269"/>
              </a:xfrm>
              <a:prstGeom prst="roundRect">
                <a:avLst>
                  <a:gd name="adj" fmla="val 3052"/>
                </a:avLst>
              </a:prstGeom>
              <a:solidFill>
                <a:srgbClr val="FFFFC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2507764" y="5086295"/>
                <a:ext cx="3710611" cy="1460307"/>
                <a:chOff x="2223672" y="5099258"/>
                <a:chExt cx="3710611" cy="1460307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2223672" y="5280879"/>
                  <a:ext cx="3400734" cy="1278686"/>
                  <a:chOff x="2670092" y="5307856"/>
                  <a:chExt cx="3400734" cy="1278686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2670092" y="5307856"/>
                    <a:ext cx="218040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FF0000"/>
                        </a:solidFill>
                      </a:rPr>
                      <a:t>X – X : X – X – ##</a:t>
                    </a:r>
                    <a:endParaRPr lang="en-US" sz="2000" dirty="0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919808" y="6309543"/>
                    <a:ext cx="164660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Sub-section</a:t>
                    </a:r>
                    <a:r>
                      <a:rPr lang="en-US" sz="1200" dirty="0"/>
                      <a:t> (i.e. S03)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188072" y="6077676"/>
                    <a:ext cx="162583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Discipline</a:t>
                    </a:r>
                    <a:r>
                      <a:rPr lang="en-US" sz="1200" dirty="0"/>
                      <a:t> (i.e. CRYO)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4424221" y="5845809"/>
                    <a:ext cx="164660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Device </a:t>
                    </a:r>
                    <a:r>
                      <a:rPr lang="en-US" sz="1200" b="1" dirty="0"/>
                      <a:t>Class</a:t>
                    </a:r>
                    <a:r>
                      <a:rPr lang="en-US" sz="1200" dirty="0"/>
                      <a:t> (i.e. QM)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4790205" y="5613942"/>
                    <a:ext cx="11400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Suffix</a:t>
                    </a:r>
                    <a:r>
                      <a:rPr lang="en-US" sz="1200" dirty="0"/>
                      <a:t> (01-99)</a:t>
                    </a:r>
                  </a:p>
                </p:txBody>
              </p:sp>
              <p:cxnSp>
                <p:nvCxnSpPr>
                  <p:cNvPr id="68" name="Elbow Connector 67"/>
                  <p:cNvCxnSpPr>
                    <a:endCxn id="64" idx="1"/>
                  </p:cNvCxnSpPr>
                  <p:nvPr/>
                </p:nvCxnSpPr>
                <p:spPr>
                  <a:xfrm rot="16200000" flipH="1">
                    <a:off x="3201699" y="5729934"/>
                    <a:ext cx="805224" cy="630994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Elbow Connector 68"/>
                  <p:cNvCxnSpPr>
                    <a:endCxn id="65" idx="1"/>
                  </p:cNvCxnSpPr>
                  <p:nvPr/>
                </p:nvCxnSpPr>
                <p:spPr>
                  <a:xfrm rot="16200000" flipH="1">
                    <a:off x="3641885" y="5669989"/>
                    <a:ext cx="577660" cy="514714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Elbow Connector 69"/>
                  <p:cNvCxnSpPr>
                    <a:endCxn id="66" idx="1"/>
                  </p:cNvCxnSpPr>
                  <p:nvPr/>
                </p:nvCxnSpPr>
                <p:spPr>
                  <a:xfrm>
                    <a:off x="4067052" y="5638516"/>
                    <a:ext cx="357169" cy="34579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Elbow Connector 70"/>
                  <p:cNvCxnSpPr>
                    <a:endCxn id="67" idx="1"/>
                  </p:cNvCxnSpPr>
                  <p:nvPr/>
                </p:nvCxnSpPr>
                <p:spPr>
                  <a:xfrm>
                    <a:off x="4521833" y="5642818"/>
                    <a:ext cx="268372" cy="109624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Rectangle 61"/>
                <p:cNvSpPr/>
                <p:nvPr/>
              </p:nvSpPr>
              <p:spPr>
                <a:xfrm>
                  <a:off x="2576820" y="5099258"/>
                  <a:ext cx="3357463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u="sng" dirty="0"/>
                    <a:t>ACC naming convention</a:t>
                  </a: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>
              <a:off x="9317199" y="1552865"/>
              <a:ext cx="1245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Section</a:t>
              </a:r>
              <a:r>
                <a:rPr lang="en-US" sz="1200" dirty="0"/>
                <a:t> (i.e. LB)</a:t>
              </a:r>
            </a:p>
          </p:txBody>
        </p:sp>
        <p:cxnSp>
          <p:nvCxnSpPr>
            <p:cNvPr id="78" name="Elbow Connector 77"/>
            <p:cNvCxnSpPr>
              <a:endCxn id="76" idx="1"/>
            </p:cNvCxnSpPr>
            <p:nvPr/>
          </p:nvCxnSpPr>
          <p:spPr>
            <a:xfrm rot="16200000" flipH="1">
              <a:off x="8402808" y="776973"/>
              <a:ext cx="1078411" cy="750372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8293100" y="1908161"/>
            <a:ext cx="3799060" cy="1180562"/>
            <a:chOff x="2135224" y="4915269"/>
            <a:chExt cx="3799060" cy="1180562"/>
          </a:xfrm>
        </p:grpSpPr>
        <p:grpSp>
          <p:nvGrpSpPr>
            <p:cNvPr id="80" name="Group 79"/>
            <p:cNvGrpSpPr/>
            <p:nvPr/>
          </p:nvGrpSpPr>
          <p:grpSpPr>
            <a:xfrm>
              <a:off x="2242994" y="5280879"/>
              <a:ext cx="2699976" cy="814952"/>
              <a:chOff x="2689414" y="5307856"/>
              <a:chExt cx="2699976" cy="814952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689414" y="5307856"/>
                <a:ext cx="790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X – X</a:t>
                </a:r>
                <a:endParaRPr lang="en-US" sz="20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153983" y="5845809"/>
                <a:ext cx="16466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Device </a:t>
                </a:r>
                <a:r>
                  <a:rPr lang="en-US" sz="1200" b="1" dirty="0"/>
                  <a:t>Class</a:t>
                </a:r>
                <a:r>
                  <a:rPr lang="en-US" sz="1200" dirty="0"/>
                  <a:t> (i.e. QM)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519967" y="5613942"/>
                <a:ext cx="18694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Device </a:t>
                </a:r>
                <a:r>
                  <a:rPr lang="en-US" sz="1200" b="1" dirty="0"/>
                  <a:t>Sub-class</a:t>
                </a:r>
                <a:r>
                  <a:rPr lang="en-US" sz="1200" dirty="0"/>
                  <a:t> (i.e. LB)</a:t>
                </a:r>
              </a:p>
            </p:txBody>
          </p:sp>
          <p:cxnSp>
            <p:nvCxnSpPr>
              <p:cNvPr id="90" name="Elbow Connector 89"/>
              <p:cNvCxnSpPr>
                <a:endCxn id="85" idx="1"/>
              </p:cNvCxnSpPr>
              <p:nvPr/>
            </p:nvCxnSpPr>
            <p:spPr>
              <a:xfrm>
                <a:off x="2796814" y="5638516"/>
                <a:ext cx="357169" cy="345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>
                <a:endCxn id="86" idx="1"/>
              </p:cNvCxnSpPr>
              <p:nvPr/>
            </p:nvCxnSpPr>
            <p:spPr>
              <a:xfrm>
                <a:off x="3251595" y="5642818"/>
                <a:ext cx="268372" cy="10962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/>
            <p:cNvSpPr/>
            <p:nvPr/>
          </p:nvSpPr>
          <p:spPr>
            <a:xfrm>
              <a:off x="2135224" y="4915269"/>
              <a:ext cx="3799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Different types of the same device class are distinguished by their “sub-class”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05001" y="1638461"/>
            <a:ext cx="2966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</a:t>
            </a:r>
            <a:r>
              <a:rPr lang="en-US" sz="1400" dirty="0" err="1"/>
              <a:t>cryomodules</a:t>
            </a:r>
            <a:r>
              <a:rPr lang="en-US" sz="1400" dirty="0"/>
              <a:t> containing </a:t>
            </a:r>
            <a:br>
              <a:rPr lang="en-US" sz="1400" dirty="0"/>
            </a:br>
            <a:r>
              <a:rPr lang="en-US" sz="1400" dirty="0"/>
              <a:t>“</a:t>
            </a:r>
            <a:r>
              <a:rPr lang="en-US" sz="1400" i="1" dirty="0"/>
              <a:t>low-beta single-spoke cavities</a:t>
            </a:r>
            <a:r>
              <a:rPr lang="en-US" sz="1400" dirty="0"/>
              <a:t>” </a:t>
            </a:r>
            <a:br>
              <a:rPr lang="en-US" sz="1400" dirty="0"/>
            </a:br>
            <a:r>
              <a:rPr lang="en-US" sz="1400" dirty="0"/>
              <a:t>are of class/sub-class:</a:t>
            </a:r>
          </a:p>
          <a:p>
            <a:r>
              <a:rPr lang="en-US" b="1" dirty="0">
                <a:solidFill>
                  <a:srgbClr val="FF0000"/>
                </a:solidFill>
              </a:rPr>
              <a:t>QM-LB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52388" y="1320514"/>
            <a:ext cx="380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The suffix “01” indicates that this is the 1</a:t>
            </a:r>
            <a:r>
              <a:rPr lang="en-US" sz="1200" baseline="30000" dirty="0">
                <a:solidFill>
                  <a:srgbClr val="7030A0"/>
                </a:solidFill>
              </a:rPr>
              <a:t>st</a:t>
            </a:r>
            <a:r>
              <a:rPr lang="en-US" sz="1200" dirty="0">
                <a:solidFill>
                  <a:srgbClr val="7030A0"/>
                </a:solidFill>
              </a:rPr>
              <a:t> QM in the sub-section “LB-S03”.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 err="1">
                <a:solidFill>
                  <a:srgbClr val="7030A0"/>
                </a:solidFill>
              </a:rPr>
              <a:t>Sidenote</a:t>
            </a:r>
            <a:r>
              <a:rPr lang="en-US" sz="1200" dirty="0">
                <a:solidFill>
                  <a:srgbClr val="7030A0"/>
                </a:solidFill>
              </a:rPr>
              <a:t>: the LINAC has exactly one QM per section)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646958" y="1453643"/>
            <a:ext cx="50756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1980075" y="4932166"/>
            <a:ext cx="6826463" cy="0"/>
          </a:xfrm>
          <a:prstGeom prst="line">
            <a:avLst/>
          </a:prstGeom>
          <a:ln w="38100">
            <a:solidFill>
              <a:srgbClr val="DF898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 t="10135" r="32913" b="8519"/>
          <a:stretch/>
        </p:blipFill>
        <p:spPr>
          <a:xfrm rot="16200000">
            <a:off x="5631524" y="-570732"/>
            <a:ext cx="904035" cy="12084626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2087336" y="4469225"/>
            <a:ext cx="6641028" cy="338554"/>
            <a:chOff x="3161749" y="853143"/>
            <a:chExt cx="6199621" cy="338554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3161749" y="1033562"/>
              <a:ext cx="61996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864581" y="853143"/>
              <a:ext cx="40122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Sub-section of the low-beta LINAC (“LB-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Sxx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”)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087337" y="4536290"/>
            <a:ext cx="6642203" cy="1701662"/>
            <a:chOff x="3161750" y="987015"/>
            <a:chExt cx="6215540" cy="1389705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3161750" y="991679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9377290" y="987015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1089224" y="5528488"/>
            <a:ext cx="1129729" cy="293724"/>
            <a:chOff x="314128" y="987015"/>
            <a:chExt cx="1122423" cy="293724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571501" y="987015"/>
              <a:ext cx="628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14128" y="1019129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Beam direction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408219" y="5079794"/>
            <a:ext cx="5300212" cy="891180"/>
            <a:chOff x="3168100" y="1617466"/>
            <a:chExt cx="4771291" cy="891180"/>
          </a:xfrm>
        </p:grpSpPr>
        <p:grpSp>
          <p:nvGrpSpPr>
            <p:cNvPr id="103" name="Group 102"/>
            <p:cNvGrpSpPr/>
            <p:nvPr/>
          </p:nvGrpSpPr>
          <p:grpSpPr>
            <a:xfrm>
              <a:off x="3168100" y="2170092"/>
              <a:ext cx="4771291" cy="338554"/>
              <a:chOff x="3168100" y="2109341"/>
              <a:chExt cx="4771291" cy="338554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3168100" y="2294007"/>
                <a:ext cx="4771291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4070862" y="2109341"/>
                <a:ext cx="25973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0+24 QMs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(current implementation)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04" name="Straight Connector 103"/>
            <p:cNvCxnSpPr/>
            <p:nvPr/>
          </p:nvCxnSpPr>
          <p:spPr>
            <a:xfrm>
              <a:off x="3168100" y="1617466"/>
              <a:ext cx="0" cy="80921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2035806" y="5079793"/>
            <a:ext cx="6745246" cy="732893"/>
            <a:chOff x="3359112" y="1547010"/>
            <a:chExt cx="6047586" cy="732893"/>
          </a:xfrm>
        </p:grpSpPr>
        <p:sp>
          <p:nvSpPr>
            <p:cNvPr id="108" name="TextBox 107"/>
            <p:cNvSpPr txBox="1"/>
            <p:nvPr/>
          </p:nvSpPr>
          <p:spPr>
            <a:xfrm rot="16200000">
              <a:off x="3130018" y="1776104"/>
              <a:ext cx="732893" cy="27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LB-S30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8902898" y="1776104"/>
              <a:ext cx="732893" cy="27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LB-S01</a:t>
              </a: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3696541" y="1874808"/>
              <a:ext cx="5394587" cy="38649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078183" y="5979924"/>
            <a:ext cx="6630248" cy="338554"/>
            <a:chOff x="3168100" y="2489891"/>
            <a:chExt cx="6193270" cy="338554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3168100" y="2674557"/>
              <a:ext cx="6193270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5345381" y="2489891"/>
              <a:ext cx="25042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0+30 QMs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(Full MINERVA LINAC)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1259217" y="4932933"/>
            <a:ext cx="86594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Injector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875" y="5948821"/>
            <a:ext cx="118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the target facilities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00144" y="4425304"/>
            <a:ext cx="4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QLR</a:t>
            </a:r>
          </a:p>
        </p:txBody>
      </p:sp>
      <p:grpSp>
        <p:nvGrpSpPr>
          <p:cNvPr id="117" name="Group 116"/>
          <p:cNvGrpSpPr/>
          <p:nvPr/>
        </p:nvGrpSpPr>
        <p:grpSpPr>
          <a:xfrm rot="10800000" flipH="1">
            <a:off x="45642" y="5850666"/>
            <a:ext cx="169598" cy="122056"/>
            <a:chOff x="7084943" y="4036276"/>
            <a:chExt cx="346641" cy="259553"/>
          </a:xfrm>
        </p:grpSpPr>
        <p:sp>
          <p:nvSpPr>
            <p:cNvPr id="118" name="Parallelogram 117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20" name="Rectangle 119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 rot="10800000" flipH="1">
            <a:off x="668856" y="5875464"/>
            <a:ext cx="169598" cy="122056"/>
            <a:chOff x="7084943" y="4036276"/>
            <a:chExt cx="346641" cy="259553"/>
          </a:xfrm>
        </p:grpSpPr>
        <p:sp>
          <p:nvSpPr>
            <p:cNvPr id="123" name="Parallelogram 122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25" name="Rectangle 124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9898315" y="4435978"/>
            <a:ext cx="2167524" cy="471931"/>
            <a:chOff x="9842899" y="1013248"/>
            <a:chExt cx="2167524" cy="471931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9500" y="1013248"/>
              <a:ext cx="530923" cy="471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29" name="TextBox 128"/>
            <p:cNvSpPr txBox="1"/>
            <p:nvPr/>
          </p:nvSpPr>
          <p:spPr>
            <a:xfrm>
              <a:off x="9842899" y="1039570"/>
              <a:ext cx="16780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Based on ACC Layout SCK/37633125 v3.0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425524" y="4856275"/>
            <a:ext cx="152400" cy="246063"/>
            <a:chOff x="3052365" y="3244850"/>
            <a:chExt cx="152400" cy="246063"/>
          </a:xfrm>
        </p:grpSpPr>
        <p:sp>
          <p:nvSpPr>
            <p:cNvPr id="131" name="Oval 13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3648481" y="4856275"/>
            <a:ext cx="152400" cy="246063"/>
            <a:chOff x="3052365" y="3244850"/>
            <a:chExt cx="152400" cy="246063"/>
          </a:xfrm>
        </p:grpSpPr>
        <p:sp>
          <p:nvSpPr>
            <p:cNvPr id="134" name="Oval 13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3871438" y="4856275"/>
            <a:ext cx="152400" cy="246063"/>
            <a:chOff x="3052365" y="3244850"/>
            <a:chExt cx="152400" cy="246063"/>
          </a:xfrm>
        </p:grpSpPr>
        <p:sp>
          <p:nvSpPr>
            <p:cNvPr id="137" name="Oval 13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4094395" y="4856275"/>
            <a:ext cx="152400" cy="246063"/>
            <a:chOff x="3052365" y="3244850"/>
            <a:chExt cx="152400" cy="246063"/>
          </a:xfrm>
        </p:grpSpPr>
        <p:sp>
          <p:nvSpPr>
            <p:cNvPr id="140" name="Oval 13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4317352" y="4856275"/>
            <a:ext cx="152400" cy="246063"/>
            <a:chOff x="3052365" y="3244850"/>
            <a:chExt cx="152400" cy="246063"/>
          </a:xfrm>
        </p:grpSpPr>
        <p:sp>
          <p:nvSpPr>
            <p:cNvPr id="143" name="Oval 142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4540309" y="4856275"/>
            <a:ext cx="152400" cy="246063"/>
            <a:chOff x="3052365" y="3244850"/>
            <a:chExt cx="152400" cy="246063"/>
          </a:xfrm>
        </p:grpSpPr>
        <p:sp>
          <p:nvSpPr>
            <p:cNvPr id="146" name="Oval 14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763266" y="4856275"/>
            <a:ext cx="152400" cy="246063"/>
            <a:chOff x="3052365" y="3244850"/>
            <a:chExt cx="152400" cy="246063"/>
          </a:xfrm>
        </p:grpSpPr>
        <p:sp>
          <p:nvSpPr>
            <p:cNvPr id="149" name="Oval 14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4986223" y="4856275"/>
            <a:ext cx="152400" cy="246063"/>
            <a:chOff x="3052365" y="3244850"/>
            <a:chExt cx="152400" cy="246063"/>
          </a:xfrm>
        </p:grpSpPr>
        <p:sp>
          <p:nvSpPr>
            <p:cNvPr id="152" name="Oval 15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5209180" y="4856275"/>
            <a:ext cx="152400" cy="246063"/>
            <a:chOff x="3052365" y="3244850"/>
            <a:chExt cx="152400" cy="246063"/>
          </a:xfrm>
        </p:grpSpPr>
        <p:sp>
          <p:nvSpPr>
            <p:cNvPr id="155" name="Oval 15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5432137" y="4856275"/>
            <a:ext cx="152400" cy="246063"/>
            <a:chOff x="3052365" y="3244850"/>
            <a:chExt cx="152400" cy="246063"/>
          </a:xfrm>
        </p:grpSpPr>
        <p:sp>
          <p:nvSpPr>
            <p:cNvPr id="158" name="Oval 15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5655094" y="4856275"/>
            <a:ext cx="152400" cy="246063"/>
            <a:chOff x="3052365" y="3244850"/>
            <a:chExt cx="152400" cy="246063"/>
          </a:xfrm>
        </p:grpSpPr>
        <p:sp>
          <p:nvSpPr>
            <p:cNvPr id="161" name="Oval 16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878051" y="4856275"/>
            <a:ext cx="152400" cy="246063"/>
            <a:chOff x="3052365" y="3244850"/>
            <a:chExt cx="152400" cy="246063"/>
          </a:xfrm>
        </p:grpSpPr>
        <p:sp>
          <p:nvSpPr>
            <p:cNvPr id="164" name="Oval 16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6101008" y="4856275"/>
            <a:ext cx="152400" cy="246063"/>
            <a:chOff x="3052365" y="3244850"/>
            <a:chExt cx="152400" cy="246063"/>
          </a:xfrm>
        </p:grpSpPr>
        <p:sp>
          <p:nvSpPr>
            <p:cNvPr id="167" name="Oval 16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6323965" y="4856275"/>
            <a:ext cx="152400" cy="246063"/>
            <a:chOff x="3052365" y="3244850"/>
            <a:chExt cx="152400" cy="246063"/>
          </a:xfrm>
        </p:grpSpPr>
        <p:sp>
          <p:nvSpPr>
            <p:cNvPr id="170" name="Oval 16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6546922" y="4856275"/>
            <a:ext cx="152400" cy="246063"/>
            <a:chOff x="3052365" y="3244850"/>
            <a:chExt cx="152400" cy="246063"/>
          </a:xfrm>
        </p:grpSpPr>
        <p:sp>
          <p:nvSpPr>
            <p:cNvPr id="173" name="Oval 172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4" name="Straight Connector 173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>
            <a:off x="6769879" y="4856275"/>
            <a:ext cx="152400" cy="246063"/>
            <a:chOff x="3052365" y="3244850"/>
            <a:chExt cx="152400" cy="246063"/>
          </a:xfrm>
        </p:grpSpPr>
        <p:sp>
          <p:nvSpPr>
            <p:cNvPr id="176" name="Oval 17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6992836" y="4856275"/>
            <a:ext cx="152400" cy="246063"/>
            <a:chOff x="3052365" y="3244850"/>
            <a:chExt cx="152400" cy="246063"/>
          </a:xfrm>
        </p:grpSpPr>
        <p:sp>
          <p:nvSpPr>
            <p:cNvPr id="179" name="Oval 17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0" name="Straight Connector 17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7215793" y="4856275"/>
            <a:ext cx="152400" cy="246063"/>
            <a:chOff x="3052365" y="3244850"/>
            <a:chExt cx="152400" cy="246063"/>
          </a:xfrm>
        </p:grpSpPr>
        <p:sp>
          <p:nvSpPr>
            <p:cNvPr id="182" name="Oval 18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7438750" y="4856275"/>
            <a:ext cx="152400" cy="246063"/>
            <a:chOff x="3052365" y="3244850"/>
            <a:chExt cx="152400" cy="246063"/>
          </a:xfrm>
        </p:grpSpPr>
        <p:sp>
          <p:nvSpPr>
            <p:cNvPr id="185" name="Oval 18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7661707" y="4856275"/>
            <a:ext cx="152400" cy="246063"/>
            <a:chOff x="3052365" y="3244850"/>
            <a:chExt cx="152400" cy="246063"/>
          </a:xfrm>
        </p:grpSpPr>
        <p:sp>
          <p:nvSpPr>
            <p:cNvPr id="188" name="Oval 18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884664" y="4856275"/>
            <a:ext cx="152400" cy="246063"/>
            <a:chOff x="3052365" y="3244850"/>
            <a:chExt cx="152400" cy="246063"/>
          </a:xfrm>
        </p:grpSpPr>
        <p:sp>
          <p:nvSpPr>
            <p:cNvPr id="191" name="Oval 19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8107621" y="4856275"/>
            <a:ext cx="152400" cy="246063"/>
            <a:chOff x="3052365" y="3244850"/>
            <a:chExt cx="152400" cy="246063"/>
          </a:xfrm>
        </p:grpSpPr>
        <p:sp>
          <p:nvSpPr>
            <p:cNvPr id="194" name="Oval 19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8330578" y="4856275"/>
            <a:ext cx="152400" cy="246063"/>
            <a:chOff x="3052365" y="3244850"/>
            <a:chExt cx="152400" cy="246063"/>
          </a:xfrm>
        </p:grpSpPr>
        <p:sp>
          <p:nvSpPr>
            <p:cNvPr id="197" name="Oval 19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8553530" y="4856275"/>
            <a:ext cx="152400" cy="246063"/>
            <a:chOff x="3052365" y="3244850"/>
            <a:chExt cx="152400" cy="246063"/>
          </a:xfrm>
        </p:grpSpPr>
        <p:sp>
          <p:nvSpPr>
            <p:cNvPr id="200" name="Oval 19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1396328" y="4792491"/>
            <a:ext cx="475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QLM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94554" y="4709350"/>
            <a:ext cx="1832671" cy="230832"/>
            <a:chOff x="94554" y="986152"/>
            <a:chExt cx="1832671" cy="230832"/>
          </a:xfrm>
        </p:grpSpPr>
        <p:cxnSp>
          <p:nvCxnSpPr>
            <p:cNvPr id="204" name="Straight Connector 203"/>
            <p:cNvCxnSpPr/>
            <p:nvPr/>
          </p:nvCxnSpPr>
          <p:spPr>
            <a:xfrm flipH="1">
              <a:off x="1376050" y="1108986"/>
              <a:ext cx="55117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/>
            <p:cNvSpPr txBox="1"/>
            <p:nvPr/>
          </p:nvSpPr>
          <p:spPr>
            <a:xfrm>
              <a:off x="94554" y="986152"/>
              <a:ext cx="136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Entrance LINAC tunnel</a:t>
              </a: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202046" y="3476433"/>
            <a:ext cx="4791521" cy="1712311"/>
            <a:chOff x="5202046" y="108971"/>
            <a:chExt cx="4791521" cy="1712311"/>
          </a:xfrm>
        </p:grpSpPr>
        <p:cxnSp>
          <p:nvCxnSpPr>
            <p:cNvPr id="207" name="Straight Connector 206"/>
            <p:cNvCxnSpPr/>
            <p:nvPr/>
          </p:nvCxnSpPr>
          <p:spPr>
            <a:xfrm>
              <a:off x="6723674" y="952054"/>
              <a:ext cx="1843153" cy="213127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/>
            <p:cNvGrpSpPr/>
            <p:nvPr/>
          </p:nvGrpSpPr>
          <p:grpSpPr>
            <a:xfrm>
              <a:off x="6100400" y="352196"/>
              <a:ext cx="633513" cy="638168"/>
              <a:chOff x="7578841" y="296928"/>
              <a:chExt cx="633513" cy="638168"/>
            </a:xfrm>
          </p:grpSpPr>
          <p:pic>
            <p:nvPicPr>
              <p:cNvPr id="218" name="Picture 217"/>
              <p:cNvPicPr>
                <a:picLocks noChangeAspect="1"/>
              </p:cNvPicPr>
              <p:nvPr/>
            </p:nvPicPr>
            <p:blipFill rotWithShape="1">
              <a:blip r:embed="rId4"/>
              <a:srcRect l="19268" t="17585" r="15977" b="24618"/>
              <a:stretch/>
            </p:blipFill>
            <p:spPr>
              <a:xfrm>
                <a:off x="7578841" y="296928"/>
                <a:ext cx="633512" cy="638168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</p:pic>
          <p:sp>
            <p:nvSpPr>
              <p:cNvPr id="219" name="Oval 218"/>
              <p:cNvSpPr/>
              <p:nvPr/>
            </p:nvSpPr>
            <p:spPr>
              <a:xfrm>
                <a:off x="7766549" y="330249"/>
                <a:ext cx="236012" cy="236012"/>
              </a:xfrm>
              <a:prstGeom prst="ellipse">
                <a:avLst/>
              </a:prstGeom>
              <a:solidFill>
                <a:srgbClr val="DF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20" name="Straight Connector 219"/>
              <p:cNvCxnSpPr/>
              <p:nvPr/>
            </p:nvCxnSpPr>
            <p:spPr>
              <a:xfrm>
                <a:off x="7879791" y="529389"/>
                <a:ext cx="0" cy="207695"/>
              </a:xfrm>
              <a:prstGeom prst="line">
                <a:avLst/>
              </a:prstGeom>
              <a:ln w="57150">
                <a:solidFill>
                  <a:srgbClr val="DF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7578841" y="445001"/>
                <a:ext cx="633513" cy="0"/>
              </a:xfrm>
              <a:prstGeom prst="line">
                <a:avLst/>
              </a:prstGeom>
              <a:ln w="76200">
                <a:solidFill>
                  <a:srgbClr val="DF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TextBox 208"/>
            <p:cNvSpPr txBox="1"/>
            <p:nvPr/>
          </p:nvSpPr>
          <p:spPr>
            <a:xfrm>
              <a:off x="6911313" y="439667"/>
              <a:ext cx="30822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Cryomodule (QM)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→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each QM contains 2 cavities (CAV)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202046" y="232559"/>
              <a:ext cx="9203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-Cell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(QCELL)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11313" y="108971"/>
              <a:ext cx="14477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Valve box (QVB)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514674" y="1433721"/>
              <a:ext cx="229564" cy="387561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V="1">
              <a:off x="6547572" y="597310"/>
              <a:ext cx="82679" cy="89525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6627772" y="597310"/>
              <a:ext cx="307279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535398" y="261496"/>
              <a:ext cx="399653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455198" y="264010"/>
              <a:ext cx="80200" cy="143170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8565347" y="1160248"/>
              <a:ext cx="2961" cy="273473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8946556" y="4572336"/>
            <a:ext cx="103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End-</a:t>
            </a:r>
            <a:r>
              <a:rPr lang="en-US" sz="900" b="1" dirty="0">
                <a:solidFill>
                  <a:srgbClr val="F79646"/>
                </a:solidFill>
                <a:latin typeface="Segoe UI"/>
              </a:rPr>
              <a:t>Box </a:t>
            </a:r>
            <a:r>
              <a:rPr lang="en-US" sz="900" dirty="0">
                <a:solidFill>
                  <a:srgbClr val="F79646"/>
                </a:solidFill>
                <a:latin typeface="Segoe UI"/>
              </a:rPr>
              <a:t>(NA.CP02.</a:t>
            </a: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</a:rPr>
              <a:t>QVE)</a:t>
            </a:r>
          </a:p>
        </p:txBody>
      </p:sp>
      <p:sp>
        <p:nvSpPr>
          <p:cNvPr id="223" name="Rectangle 222"/>
          <p:cNvSpPr/>
          <p:nvPr/>
        </p:nvSpPr>
        <p:spPr>
          <a:xfrm flipH="1" flipV="1">
            <a:off x="8770809" y="4861930"/>
            <a:ext cx="101333" cy="145723"/>
          </a:xfrm>
          <a:prstGeom prst="rect">
            <a:avLst/>
          </a:prstGeom>
          <a:solidFill>
            <a:srgbClr val="F79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8848725" y="4688826"/>
            <a:ext cx="167929" cy="22168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2087782" y="4866456"/>
            <a:ext cx="152400" cy="246063"/>
            <a:chOff x="3052365" y="3244850"/>
            <a:chExt cx="152400" cy="246063"/>
          </a:xfrm>
        </p:grpSpPr>
        <p:sp>
          <p:nvSpPr>
            <p:cNvPr id="226" name="Oval 22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27" name="Straight Connector 22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3202567" y="4866456"/>
            <a:ext cx="152400" cy="246063"/>
            <a:chOff x="3052365" y="3244850"/>
            <a:chExt cx="152400" cy="246063"/>
          </a:xfrm>
        </p:grpSpPr>
        <p:sp>
          <p:nvSpPr>
            <p:cNvPr id="229" name="Oval 22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0" name="Straight Connector 22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2310739" y="4866456"/>
            <a:ext cx="152400" cy="246063"/>
            <a:chOff x="3052365" y="3244850"/>
            <a:chExt cx="152400" cy="246063"/>
          </a:xfrm>
        </p:grpSpPr>
        <p:sp>
          <p:nvSpPr>
            <p:cNvPr id="232" name="Oval 23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2533696" y="4866456"/>
            <a:ext cx="152400" cy="246063"/>
            <a:chOff x="3052365" y="3244850"/>
            <a:chExt cx="152400" cy="246063"/>
          </a:xfrm>
        </p:grpSpPr>
        <p:sp>
          <p:nvSpPr>
            <p:cNvPr id="235" name="Oval 23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756653" y="4866456"/>
            <a:ext cx="152400" cy="246063"/>
            <a:chOff x="3052365" y="3244850"/>
            <a:chExt cx="152400" cy="246063"/>
          </a:xfrm>
        </p:grpSpPr>
        <p:sp>
          <p:nvSpPr>
            <p:cNvPr id="238" name="Oval 23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>
            <a:off x="2979610" y="4866456"/>
            <a:ext cx="152400" cy="246063"/>
            <a:chOff x="3052365" y="3244850"/>
            <a:chExt cx="152400" cy="246063"/>
          </a:xfrm>
        </p:grpSpPr>
        <p:sp>
          <p:nvSpPr>
            <p:cNvPr id="241" name="Oval 24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42" name="Straight Connector 24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1774648" y="4130385"/>
            <a:ext cx="1616252" cy="809797"/>
            <a:chOff x="1774648" y="762923"/>
            <a:chExt cx="1616252" cy="809797"/>
          </a:xfrm>
        </p:grpSpPr>
        <p:cxnSp>
          <p:nvCxnSpPr>
            <p:cNvPr id="244" name="Straight Connector 243"/>
            <p:cNvCxnSpPr/>
            <p:nvPr/>
          </p:nvCxnSpPr>
          <p:spPr>
            <a:xfrm flipV="1">
              <a:off x="1790191" y="762923"/>
              <a:ext cx="0" cy="534061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1776102" y="1563928"/>
              <a:ext cx="1614798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1774648" y="1424768"/>
              <a:ext cx="209126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790191" y="1410485"/>
              <a:ext cx="0" cy="162235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774648" y="1288804"/>
              <a:ext cx="227050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1982456" y="1271040"/>
              <a:ext cx="0" cy="170867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/>
        </p:nvGrpSpPr>
        <p:grpSpPr>
          <a:xfrm>
            <a:off x="81841" y="3666414"/>
            <a:ext cx="4344236" cy="1031051"/>
            <a:chOff x="81841" y="298078"/>
            <a:chExt cx="4344236" cy="1031051"/>
          </a:xfrm>
        </p:grpSpPr>
        <p:cxnSp>
          <p:nvCxnSpPr>
            <p:cNvPr id="251" name="Straight Connector 250"/>
            <p:cNvCxnSpPr/>
            <p:nvPr/>
          </p:nvCxnSpPr>
          <p:spPr>
            <a:xfrm>
              <a:off x="807149" y="627656"/>
              <a:ext cx="1078151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H="1">
              <a:off x="1790191" y="1006721"/>
              <a:ext cx="672949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/>
            <p:cNvSpPr txBox="1"/>
            <p:nvPr/>
          </p:nvSpPr>
          <p:spPr>
            <a:xfrm>
              <a:off x="2548668" y="298078"/>
              <a:ext cx="1877409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Cryo-distribution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line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(NA.CP02.QLR+QLM)</a:t>
              </a:r>
            </a:p>
            <a:p>
              <a:pPr>
                <a:defRPr/>
              </a:pPr>
              <a:r>
                <a:rPr lang="en-US" sz="1000" dirty="0"/>
                <a:t>(Only </a:t>
              </a:r>
              <a:r>
                <a:rPr lang="en-US" sz="1000" dirty="0">
                  <a:solidFill>
                    <a:srgbClr val="7030A0"/>
                  </a:solidFill>
                </a:rPr>
                <a:t>Helium</a:t>
              </a:r>
              <a:r>
                <a:rPr lang="en-US" sz="1000" dirty="0"/>
                <a:t> is used as the cooling fluid)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1841" y="369311"/>
              <a:ext cx="1002324" cy="516692"/>
            </a:xfrm>
            <a:prstGeom prst="rect">
              <a:avLst/>
            </a:prstGeom>
            <a:solidFill>
              <a:srgbClr val="C4BD9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Storage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(NA.CP03.xSx)</a:t>
              </a:r>
            </a:p>
          </p:txBody>
        </p:sp>
        <p:cxnSp>
          <p:nvCxnSpPr>
            <p:cNvPr id="255" name="Straight Connector 254"/>
            <p:cNvCxnSpPr/>
            <p:nvPr/>
          </p:nvCxnSpPr>
          <p:spPr>
            <a:xfrm flipH="1">
              <a:off x="2462292" y="741729"/>
              <a:ext cx="139117" cy="26499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255"/>
            <p:cNvSpPr/>
            <p:nvPr/>
          </p:nvSpPr>
          <p:spPr>
            <a:xfrm>
              <a:off x="1250081" y="369335"/>
              <a:ext cx="1002324" cy="5166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Cryoplant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5" y="0"/>
            <a:ext cx="4913948" cy="695373"/>
          </a:xfrm>
        </p:spPr>
        <p:txBody>
          <a:bodyPr/>
          <a:lstStyle/>
          <a:p>
            <a:r>
              <a:rPr lang="en-US" sz="2400" dirty="0"/>
              <a:t>Primary-system mnemonics (2)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5063" y="2752487"/>
            <a:ext cx="6174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Mnemonics for </a:t>
            </a:r>
            <a:r>
              <a:rPr lang="en-US" sz="1200" i="1" u="sng" dirty="0"/>
              <a:t>disciplines and classes</a:t>
            </a:r>
            <a:r>
              <a:rPr lang="en-US" sz="1200" u="sng" dirty="0"/>
              <a:t> (primary system) relevant for the cryogenic system.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923301" y="15550"/>
            <a:ext cx="2334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For a complete list see </a:t>
            </a:r>
            <a:r>
              <a:rPr lang="en-US" sz="1000" dirty="0">
                <a:hlinkClick r:id="rId2"/>
              </a:rPr>
              <a:t>ALX/37442504</a:t>
            </a:r>
            <a:endParaRPr lang="en-US" sz="1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55645"/>
              </p:ext>
            </p:extLst>
          </p:nvPr>
        </p:nvGraphicFramePr>
        <p:xfrm>
          <a:off x="775063" y="3065301"/>
          <a:ext cx="8508274" cy="33583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7012">
                  <a:extLst>
                    <a:ext uri="{9D8B030D-6E8A-4147-A177-3AD203B41FA5}">
                      <a16:colId xmlns:a16="http://schemas.microsoft.com/office/drawing/2014/main" val="4077937845"/>
                    </a:ext>
                  </a:extLst>
                </a:gridCol>
                <a:gridCol w="997039">
                  <a:extLst>
                    <a:ext uri="{9D8B030D-6E8A-4147-A177-3AD203B41FA5}">
                      <a16:colId xmlns:a16="http://schemas.microsoft.com/office/drawing/2014/main" val="2116716569"/>
                    </a:ext>
                  </a:extLst>
                </a:gridCol>
                <a:gridCol w="2292075">
                  <a:extLst>
                    <a:ext uri="{9D8B030D-6E8A-4147-A177-3AD203B41FA5}">
                      <a16:colId xmlns:a16="http://schemas.microsoft.com/office/drawing/2014/main" val="1711841991"/>
                    </a:ext>
                  </a:extLst>
                </a:gridCol>
                <a:gridCol w="4632148">
                  <a:extLst>
                    <a:ext uri="{9D8B030D-6E8A-4147-A177-3AD203B41FA5}">
                      <a16:colId xmlns:a16="http://schemas.microsoft.com/office/drawing/2014/main" val="30286093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Discipline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Device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(class-subclass)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Description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NOTES</a:t>
                      </a:r>
                    </a:p>
                  </a:txBody>
                  <a:tcPr marL="15339" marR="15339" marT="15339" marB="15339" anchor="ctr"/>
                </a:tc>
                <a:extLst>
                  <a:ext uri="{0D108BD9-81ED-4DB2-BD59-A6C34878D82A}">
                    <a16:rowId xmlns:a16="http://schemas.microsoft.com/office/drawing/2014/main" val="3318830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CRYO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cryogenics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210325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Qxxx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(general rule for cryogenic devices)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Example of mnemonics for a generic cryogenic device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105655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QxxxST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(general rule for cryostat of a "</a:t>
                      </a:r>
                      <a:r>
                        <a:rPr lang="en-US" sz="900" dirty="0" err="1"/>
                        <a:t>Qxxx</a:t>
                      </a:r>
                      <a:r>
                        <a:rPr lang="en-US" sz="900" dirty="0"/>
                        <a:t>" device)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Example of mnemonics for a generic cryostat.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Cryostats in general = Vacuum vessel, thermal shield, mechanical support, </a:t>
                      </a:r>
                      <a:r>
                        <a:rPr lang="en-US" sz="900" dirty="0" err="1"/>
                        <a:t>cryo-tank&amp;piping</a:t>
                      </a:r>
                      <a:r>
                        <a:rPr lang="en-US" sz="900" dirty="0"/>
                        <a:t>, MLI, instrumentation.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321937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QCELL-LB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cryogenic cell = QVB + QM as single unit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= cryogenic valve box (QVB) + cryomodule (QM)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368865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QM-LB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cryomodule = QMST + CAV </a:t>
                      </a:r>
                      <a:r>
                        <a:rPr lang="en-US" sz="900" dirty="0" err="1"/>
                        <a:t>assy</a:t>
                      </a:r>
                      <a:endParaRPr lang="en-US" sz="900" dirty="0"/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CAV </a:t>
                      </a:r>
                      <a:r>
                        <a:rPr lang="en-US" sz="900" dirty="0" err="1"/>
                        <a:t>assy</a:t>
                      </a:r>
                      <a:r>
                        <a:rPr lang="en-US" sz="900" dirty="0"/>
                        <a:t> = CAV, CPLR, CTS, warm valves, mag. shield, and flanges.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779086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QMST-LB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QM cryostat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= </a:t>
                      </a:r>
                      <a:r>
                        <a:rPr lang="en-US" sz="900" dirty="0" err="1"/>
                        <a:t>Vac</a:t>
                      </a:r>
                      <a:r>
                        <a:rPr lang="en-US" sz="900" dirty="0"/>
                        <a:t> vessel, thermal shield, </a:t>
                      </a:r>
                      <a:r>
                        <a:rPr lang="en-US" sz="900" dirty="0" err="1"/>
                        <a:t>mech</a:t>
                      </a:r>
                      <a:r>
                        <a:rPr lang="en-US" sz="900" dirty="0"/>
                        <a:t> support, </a:t>
                      </a:r>
                      <a:r>
                        <a:rPr lang="en-US" sz="900" dirty="0" err="1"/>
                        <a:t>cryo-tank&amp;piping</a:t>
                      </a:r>
                      <a:r>
                        <a:rPr lang="en-US" sz="900" dirty="0"/>
                        <a:t>, MLI, instrumentation.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1223399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QVB-LB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valve box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Valve box for operating the QM-LB in the</a:t>
                      </a:r>
                      <a:r>
                        <a:rPr lang="en-US" sz="900" baseline="0" dirty="0"/>
                        <a:t> LINAC tunnel</a:t>
                      </a:r>
                      <a:r>
                        <a:rPr lang="en-US" sz="900" dirty="0"/>
                        <a:t>. Uses</a:t>
                      </a:r>
                      <a:r>
                        <a:rPr lang="en-US" sz="900" baseline="0" dirty="0"/>
                        <a:t> supercritical and high-pressure helium as input.</a:t>
                      </a:r>
                      <a:endParaRPr lang="en-US" sz="900" dirty="0"/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240311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QVB-TLB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testing valve box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Valve box for testing the QM-LB (as used at </a:t>
                      </a:r>
                      <a:r>
                        <a:rPr lang="en-US" sz="900" dirty="0" err="1"/>
                        <a:t>IJCLab</a:t>
                      </a:r>
                      <a:r>
                        <a:rPr lang="en-US" sz="900" dirty="0"/>
                        <a:t> for the prototype tests). Uses liquid helium and nitrogen as input.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4199275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b="1" dirty="0"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en-US" sz="900" b="0" dirty="0"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en-US" sz="900" b="0" dirty="0"/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en-US" sz="900" b="0" dirty="0"/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41446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RF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radiofrequency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40166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CAV-LB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cavity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673890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TUN-LB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(Cold) tuning system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Formerly known as CTS-LB, but now changed to TUN-LB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44144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CPLR-LB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RF power coupler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63230506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803004" y="3830920"/>
            <a:ext cx="2301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The list is </a:t>
            </a:r>
            <a:r>
              <a:rPr lang="en-US" sz="1200" u="sng" dirty="0">
                <a:solidFill>
                  <a:srgbClr val="7030A0"/>
                </a:solidFill>
              </a:rPr>
              <a:t>exhaustive</a:t>
            </a:r>
            <a:r>
              <a:rPr lang="en-US" sz="1200" dirty="0">
                <a:solidFill>
                  <a:srgbClr val="7030A0"/>
                </a:solidFill>
              </a:rPr>
              <a:t> for CRYO, but only </a:t>
            </a:r>
            <a:r>
              <a:rPr lang="en-US" sz="1200" u="sng" dirty="0">
                <a:solidFill>
                  <a:srgbClr val="7030A0"/>
                </a:solidFill>
              </a:rPr>
              <a:t>partial</a:t>
            </a:r>
            <a:r>
              <a:rPr lang="en-US" sz="1200" dirty="0">
                <a:solidFill>
                  <a:srgbClr val="7030A0"/>
                </a:solidFill>
              </a:rPr>
              <a:t> for RF.</a:t>
            </a:r>
          </a:p>
          <a:p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9455250" y="3360639"/>
            <a:ext cx="274995" cy="3119808"/>
          </a:xfrm>
          <a:prstGeom prst="rightBrace">
            <a:avLst>
              <a:gd name="adj1" fmla="val 8333"/>
              <a:gd name="adj2" fmla="val 22955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915712"/>
              </p:ext>
            </p:extLst>
          </p:nvPr>
        </p:nvGraphicFramePr>
        <p:xfrm>
          <a:off x="775061" y="942212"/>
          <a:ext cx="8508276" cy="16268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4026">
                  <a:extLst>
                    <a:ext uri="{9D8B030D-6E8A-4147-A177-3AD203B41FA5}">
                      <a16:colId xmlns:a16="http://schemas.microsoft.com/office/drawing/2014/main" val="1965753629"/>
                    </a:ext>
                  </a:extLst>
                </a:gridCol>
                <a:gridCol w="984032">
                  <a:extLst>
                    <a:ext uri="{9D8B030D-6E8A-4147-A177-3AD203B41FA5}">
                      <a16:colId xmlns:a16="http://schemas.microsoft.com/office/drawing/2014/main" val="371278885"/>
                    </a:ext>
                  </a:extLst>
                </a:gridCol>
                <a:gridCol w="4219898">
                  <a:extLst>
                    <a:ext uri="{9D8B030D-6E8A-4147-A177-3AD203B41FA5}">
                      <a16:colId xmlns:a16="http://schemas.microsoft.com/office/drawing/2014/main" val="429252524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3976613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Section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Subsection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Start || End of the subsection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Description / comment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9261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LB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low beta linac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67856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ME3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injector selection magnet (including) || entrance of the first cryo module doublet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low beta part of the MEBT3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551261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S01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start of the first cryomodule doublet || start of the second cryomodule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6259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S02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start of the second cryomodule doublet || start of the third cryomodule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59981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….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9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S30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start of the 30th cryomodule doublet || end of the 30th cryomodule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552783025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75061" y="633313"/>
            <a:ext cx="85082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Mnemonics for </a:t>
            </a:r>
            <a:r>
              <a:rPr lang="en-US" sz="1200" i="1" u="sng" dirty="0"/>
              <a:t>sections</a:t>
            </a:r>
            <a:r>
              <a:rPr lang="en-US" sz="1200" u="sng" dirty="0"/>
              <a:t> and </a:t>
            </a:r>
            <a:r>
              <a:rPr lang="en-US" sz="1200" i="1" u="sng" dirty="0"/>
              <a:t>subsections</a:t>
            </a:r>
            <a:r>
              <a:rPr lang="en-US" sz="1200" u="sng" dirty="0"/>
              <a:t> (primary system) relevant for the cryogenic system. </a:t>
            </a:r>
          </a:p>
        </p:txBody>
      </p:sp>
    </p:spTree>
    <p:extLst>
      <p:ext uri="{BB962C8B-B14F-4D97-AF65-F5344CB8AC3E}">
        <p14:creationId xmlns:p14="http://schemas.microsoft.com/office/powerpoint/2010/main" val="41434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5" y="0"/>
            <a:ext cx="4913948" cy="695373"/>
          </a:xfrm>
        </p:spPr>
        <p:txBody>
          <a:bodyPr/>
          <a:lstStyle/>
          <a:p>
            <a:r>
              <a:rPr lang="en-US" sz="2400" dirty="0"/>
              <a:t>Other primary-system mnemonics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8571" y="758008"/>
            <a:ext cx="6174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List of mnemonics for discipline independent devices (ACC naming convention).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27764" y="5399180"/>
            <a:ext cx="2334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For a complete list see </a:t>
            </a:r>
            <a:r>
              <a:rPr lang="en-US" sz="1000" dirty="0">
                <a:hlinkClick r:id="rId2"/>
              </a:rPr>
              <a:t>ALX/37442504</a:t>
            </a:r>
            <a:endParaRPr lang="en-US" sz="1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065832"/>
              </p:ext>
            </p:extLst>
          </p:nvPr>
        </p:nvGraphicFramePr>
        <p:xfrm>
          <a:off x="388571" y="1070822"/>
          <a:ext cx="6174378" cy="43283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8209">
                  <a:extLst>
                    <a:ext uri="{9D8B030D-6E8A-4147-A177-3AD203B41FA5}">
                      <a16:colId xmlns:a16="http://schemas.microsoft.com/office/drawing/2014/main" val="2116716569"/>
                    </a:ext>
                  </a:extLst>
                </a:gridCol>
                <a:gridCol w="4736169">
                  <a:extLst>
                    <a:ext uri="{9D8B030D-6E8A-4147-A177-3AD203B41FA5}">
                      <a16:colId xmlns:a16="http://schemas.microsoft.com/office/drawing/2014/main" val="1711841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Device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(class)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Description</a:t>
                      </a:r>
                    </a:p>
                  </a:txBody>
                  <a:tcPr marL="15339" marR="15339" marT="15339" marB="15339" anchor="ctr"/>
                </a:tc>
                <a:extLst>
                  <a:ext uri="{0D108BD9-81ED-4DB2-BD59-A6C34878D82A}">
                    <a16:rowId xmlns:a16="http://schemas.microsoft.com/office/drawing/2014/main" val="3318830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converter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325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RACK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655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rack containing the solid state amplifiers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937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rack containing the power distribution for the RACK-SSA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865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cooled for LLRF purpose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79086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 (generic, no actuation mechanism specified)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3399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Manual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0311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Pneumatically actuated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446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Electrically actuated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0166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PUMP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Pump (generic, no pump type specified)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73890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NRV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No-return valve / Check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4144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DCV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Directional control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3230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Pressure indicator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24618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Pressure switch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425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Pressure transmitter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6935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GAUGE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GAUGE (mechanical device, can be for pressure or flow)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887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Temperature transmitter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434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transmitter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802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switch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48764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 alarm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6208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Generic tank for liquid / gas / powder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6034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Generic pipe (vacuum / liquid / gas,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or special (bellow or electric insulation pipe)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838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pipe joining device (press-fitting, ..)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338408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2057" y="746311"/>
            <a:ext cx="54602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/>
              <a:t>General guideline for valves and instrumentation: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ACC naming convention </a:t>
            </a:r>
            <a:r>
              <a:rPr lang="en-US" sz="1600" i="1" dirty="0"/>
              <a:t>shall</a:t>
            </a:r>
            <a:r>
              <a:rPr lang="en-US" sz="1600" dirty="0"/>
              <a:t> be followed when a device (i.e. valve) is “directly” accessible by the control system. (</a:t>
            </a:r>
            <a:r>
              <a:rPr lang="en-US" sz="1600" dirty="0">
                <a:solidFill>
                  <a:srgbClr val="7030A0"/>
                </a:solidFill>
              </a:rPr>
              <a:t>Case A</a:t>
            </a:r>
            <a:r>
              <a:rPr lang="en-US" sz="1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However, if the device is controlled “indirectly” (i.e. via a PLC), then the respective discipline (i.e. CRYO) </a:t>
            </a:r>
            <a:r>
              <a:rPr lang="en-US" sz="1600" i="1" dirty="0"/>
              <a:t>may</a:t>
            </a:r>
            <a:r>
              <a:rPr lang="en-US" sz="1600" dirty="0"/>
              <a:t> </a:t>
            </a:r>
            <a:r>
              <a:rPr lang="en-US" sz="1600" i="1" dirty="0"/>
              <a:t>adapt</a:t>
            </a:r>
            <a:r>
              <a:rPr lang="en-US" sz="1600" dirty="0"/>
              <a:t> the naming convention to better suit its particular needs (</a:t>
            </a:r>
            <a:r>
              <a:rPr lang="en-US" sz="1600" dirty="0">
                <a:solidFill>
                  <a:srgbClr val="7030A0"/>
                </a:solidFill>
              </a:rPr>
              <a:t>Case B</a:t>
            </a:r>
            <a:r>
              <a:rPr lang="en-US" sz="1600" dirty="0"/>
              <a:t>). In any case, the naming convention shall be </a:t>
            </a:r>
            <a:r>
              <a:rPr lang="en-US" sz="1600" u="sng" dirty="0"/>
              <a:t>documented</a:t>
            </a:r>
            <a:r>
              <a:rPr lang="en-US" sz="1600" dirty="0"/>
              <a:t> and followed </a:t>
            </a:r>
            <a:r>
              <a:rPr lang="en-US" sz="1600" u="sng" dirty="0"/>
              <a:t>consistently</a:t>
            </a:r>
            <a:r>
              <a:rPr lang="en-US" sz="1600" dirty="0"/>
              <a:t> within the discipline.</a:t>
            </a:r>
          </a:p>
        </p:txBody>
      </p:sp>
      <p:grpSp>
        <p:nvGrpSpPr>
          <p:cNvPr id="8" name="Group 7"/>
          <p:cNvGrpSpPr/>
          <p:nvPr/>
        </p:nvGrpSpPr>
        <p:grpSpPr>
          <a:xfrm rot="5400000">
            <a:off x="8508027" y="5508347"/>
            <a:ext cx="287383" cy="709681"/>
            <a:chOff x="7889966" y="3971109"/>
            <a:chExt cx="287383" cy="1428071"/>
          </a:xfrm>
        </p:grpSpPr>
        <p:sp>
          <p:nvSpPr>
            <p:cNvPr id="4" name="Flowchart: Collate 3"/>
            <p:cNvSpPr/>
            <p:nvPr/>
          </p:nvSpPr>
          <p:spPr>
            <a:xfrm>
              <a:off x="7889966" y="4545807"/>
              <a:ext cx="287383" cy="278674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033657" y="3971109"/>
              <a:ext cx="0" cy="1428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9998770" y="4770490"/>
            <a:ext cx="5587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PLC</a:t>
            </a:r>
          </a:p>
        </p:txBody>
      </p:sp>
      <p:sp>
        <p:nvSpPr>
          <p:cNvPr id="10" name="Cloud 9"/>
          <p:cNvSpPr/>
          <p:nvPr/>
        </p:nvSpPr>
        <p:spPr>
          <a:xfrm>
            <a:off x="7299177" y="3800973"/>
            <a:ext cx="4553189" cy="44809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system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0134450" y="5508347"/>
            <a:ext cx="287383" cy="709681"/>
            <a:chOff x="7889966" y="3971109"/>
            <a:chExt cx="287383" cy="1428071"/>
          </a:xfrm>
        </p:grpSpPr>
        <p:sp>
          <p:nvSpPr>
            <p:cNvPr id="15" name="Flowchart: Collate 14"/>
            <p:cNvSpPr/>
            <p:nvPr/>
          </p:nvSpPr>
          <p:spPr>
            <a:xfrm>
              <a:off x="7889966" y="4545807"/>
              <a:ext cx="287383" cy="278674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033657" y="3971109"/>
              <a:ext cx="0" cy="1428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>
            <a:off x="10278141" y="4303570"/>
            <a:ext cx="0" cy="386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278141" y="5220126"/>
            <a:ext cx="0" cy="386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51718" y="4303570"/>
            <a:ext cx="0" cy="12089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31145" y="598609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valve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7568" y="598609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valve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14739" y="62548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Case 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49177" y="625480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Case B</a:t>
            </a:r>
          </a:p>
        </p:txBody>
      </p:sp>
    </p:spTree>
    <p:extLst>
      <p:ext uri="{BB962C8B-B14F-4D97-AF65-F5344CB8AC3E}">
        <p14:creationId xmlns:p14="http://schemas.microsoft.com/office/powerpoint/2010/main" val="18017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dirty="0"/>
              <a:t>Nuclear Facilities (NF)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“MNRV_BPB001 - Component list – Naming“ (</a:t>
            </a:r>
            <a:r>
              <a:rPr lang="en-US" sz="1400" dirty="0">
                <a:hlinkClick r:id="rId2"/>
              </a:rPr>
              <a:t>ALX/30389320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“MNRV_BDB002  - MINERVA NFS naming convention” (</a:t>
            </a:r>
            <a:r>
              <a:rPr lang="en-US" sz="1400" dirty="0">
                <a:hlinkClick r:id="rId3"/>
              </a:rPr>
              <a:t>ALX/29756272</a:t>
            </a:r>
            <a:r>
              <a:rPr lang="en-US" sz="1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Systems</a:t>
            </a:r>
          </a:p>
        </p:txBody>
      </p:sp>
    </p:spTree>
    <p:extLst>
      <p:ext uri="{BB962C8B-B14F-4D97-AF65-F5344CB8AC3E}">
        <p14:creationId xmlns:p14="http://schemas.microsoft.com/office/powerpoint/2010/main" val="23375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866" y="1120864"/>
            <a:ext cx="9556944" cy="4448433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453880" cy="525078"/>
          </a:xfrm>
        </p:spPr>
        <p:txBody>
          <a:bodyPr/>
          <a:lstStyle/>
          <a:p>
            <a:r>
              <a:rPr lang="en-US" sz="2400" dirty="0"/>
              <a:t>Naming convention – NF side</a:t>
            </a:r>
            <a:br>
              <a:rPr lang="en-US" sz="2400" dirty="0"/>
            </a:br>
            <a:r>
              <a:rPr lang="en-US" sz="1800" dirty="0"/>
              <a:t>(SBS level 3, sub-system level)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4682" y="1235519"/>
            <a:ext cx="6212575" cy="4153066"/>
            <a:chOff x="144682" y="573129"/>
            <a:chExt cx="6212575" cy="4153066"/>
          </a:xfrm>
        </p:grpSpPr>
        <p:sp>
          <p:nvSpPr>
            <p:cNvPr id="10" name="TextBox 9"/>
            <p:cNvSpPr txBox="1"/>
            <p:nvPr/>
          </p:nvSpPr>
          <p:spPr>
            <a:xfrm>
              <a:off x="492533" y="2523963"/>
              <a:ext cx="1709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Sub-systems (L5)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4682" y="1295822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Segment system (L4)</a:t>
              </a:r>
            </a:p>
          </p:txBody>
        </p:sp>
        <p:sp>
          <p:nvSpPr>
            <p:cNvPr id="79" name="Right Brace 78"/>
            <p:cNvSpPr/>
            <p:nvPr/>
          </p:nvSpPr>
          <p:spPr>
            <a:xfrm flipH="1">
              <a:off x="2393328" y="2432532"/>
              <a:ext cx="304380" cy="2293663"/>
            </a:xfrm>
            <a:prstGeom prst="rightBrace">
              <a:avLst>
                <a:gd name="adj1" fmla="val 17169"/>
                <a:gd name="adj2" fmla="val 10797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10917" y="1830127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Sub-system </a:t>
              </a:r>
              <a:br>
                <a:rPr lang="en-US" sz="1600" dirty="0"/>
              </a:br>
              <a:r>
                <a:rPr lang="en-US" sz="1600" dirty="0"/>
                <a:t>family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44682" y="573129"/>
              <a:ext cx="2056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Segment system (L3)</a:t>
              </a:r>
              <a:br>
                <a:rPr lang="en-US" sz="1600" dirty="0"/>
              </a:br>
              <a:r>
                <a:rPr lang="en-US" sz="1100" dirty="0"/>
                <a:t>SBS: “MYRRHA.ACC NA.CP”</a:t>
              </a:r>
              <a:endParaRPr lang="en-US" sz="16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33305" y="2073403"/>
              <a:ext cx="470855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333305" y="1480488"/>
              <a:ext cx="1324295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333305" y="767738"/>
              <a:ext cx="4023952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9789" y="3662067"/>
            <a:ext cx="2339494" cy="2691772"/>
            <a:chOff x="46005" y="3330583"/>
            <a:chExt cx="2339494" cy="2691772"/>
          </a:xfrm>
          <a:solidFill>
            <a:schemeClr val="bg1">
              <a:lumMod val="95000"/>
            </a:schemeClr>
          </a:solidFill>
        </p:grpSpPr>
        <p:sp>
          <p:nvSpPr>
            <p:cNvPr id="84" name="TextBox 83"/>
            <p:cNvSpPr txBox="1"/>
            <p:nvPr/>
          </p:nvSpPr>
          <p:spPr>
            <a:xfrm>
              <a:off x="46005" y="3330583"/>
              <a:ext cx="2339494" cy="21544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Naming convention for L5: “</a:t>
              </a:r>
              <a:r>
                <a:rPr lang="en-US" sz="800" b="1" dirty="0">
                  <a:solidFill>
                    <a:srgbClr val="FF0000"/>
                  </a:solidFill>
                </a:rPr>
                <a:t>ABC##</a:t>
              </a:r>
              <a:r>
                <a:rPr lang="en-US" sz="800" b="1" dirty="0"/>
                <a:t>”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05" y="3524255"/>
              <a:ext cx="2339494" cy="46166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A</a:t>
              </a:r>
              <a:r>
                <a:rPr lang="en-US" sz="800" dirty="0"/>
                <a:t>, 1</a:t>
              </a:r>
              <a:r>
                <a:rPr lang="en-US" sz="800" baseline="30000" dirty="0"/>
                <a:t>st</a:t>
              </a:r>
              <a:r>
                <a:rPr lang="en-US" sz="800" dirty="0"/>
                <a:t> Letter: “sub-system temperature”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Q: cold/cryo temperature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W: warm/room temperature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005" y="3949639"/>
              <a:ext cx="2339494" cy="1200329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B</a:t>
              </a:r>
              <a:r>
                <a:rPr lang="en-US" sz="800" dirty="0"/>
                <a:t>, 2</a:t>
              </a:r>
              <a:r>
                <a:rPr lang="en-US" sz="800" baseline="30000" dirty="0"/>
                <a:t>nd</a:t>
              </a:r>
              <a:r>
                <a:rPr lang="en-US" sz="800" dirty="0"/>
                <a:t> letter: “sub-system family”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C: </a:t>
              </a:r>
              <a:r>
                <a:rPr lang="en-US" sz="800" b="1" dirty="0"/>
                <a:t>c</a:t>
              </a:r>
              <a:r>
                <a:rPr lang="en-US" sz="800" dirty="0"/>
                <a:t>ompressor station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B: cold </a:t>
              </a:r>
              <a:r>
                <a:rPr lang="en-US" sz="800" b="1" dirty="0"/>
                <a:t>b</a:t>
              </a:r>
              <a:r>
                <a:rPr lang="en-US" sz="800" dirty="0"/>
                <a:t>ox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G: general </a:t>
              </a:r>
              <a:r>
                <a:rPr lang="en-US" sz="800" b="1" dirty="0"/>
                <a:t>g</a:t>
              </a:r>
              <a:r>
                <a:rPr lang="en-US" sz="800" dirty="0"/>
                <a:t>as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L: transfer </a:t>
              </a:r>
              <a:r>
                <a:rPr lang="en-US" sz="800" b="1" dirty="0"/>
                <a:t>l</a:t>
              </a:r>
              <a:r>
                <a:rPr lang="en-US" sz="800" dirty="0"/>
                <a:t>ine (</a:t>
              </a:r>
              <a:r>
                <a:rPr lang="en-US" sz="800" u="sng" dirty="0"/>
                <a:t>with</a:t>
              </a:r>
              <a:r>
                <a:rPr lang="en-US" sz="800" dirty="0"/>
                <a:t> vacuum insulation)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P: </a:t>
              </a:r>
              <a:r>
                <a:rPr lang="en-US" sz="800" b="1" dirty="0"/>
                <a:t>p</a:t>
              </a:r>
              <a:r>
                <a:rPr lang="en-US" sz="800" dirty="0"/>
                <a:t>ipelines (</a:t>
              </a:r>
              <a:r>
                <a:rPr lang="en-US" sz="800" u="sng" dirty="0"/>
                <a:t>without</a:t>
              </a:r>
              <a:r>
                <a:rPr lang="en-US" sz="800" dirty="0"/>
                <a:t> vacuum insulation)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S: </a:t>
              </a:r>
              <a:r>
                <a:rPr lang="en-US" sz="800" b="1" dirty="0"/>
                <a:t>s</a:t>
              </a:r>
              <a:r>
                <a:rPr lang="en-US" sz="800" dirty="0"/>
                <a:t>torage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V: </a:t>
              </a:r>
              <a:r>
                <a:rPr lang="en-US" sz="800" b="1" dirty="0"/>
                <a:t>v</a:t>
              </a:r>
              <a:r>
                <a:rPr lang="en-US" sz="800" dirty="0"/>
                <a:t>alve box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M: </a:t>
              </a:r>
              <a:r>
                <a:rPr lang="en-US" sz="800" b="1" dirty="0"/>
                <a:t>m</a:t>
              </a:r>
              <a:r>
                <a:rPr lang="en-US" sz="800" dirty="0"/>
                <a:t>odule (reserved for ACC)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005" y="5124286"/>
              <a:ext cx="2339494" cy="46166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C</a:t>
              </a:r>
              <a:r>
                <a:rPr lang="en-US" sz="800" dirty="0"/>
                <a:t>, 3</a:t>
              </a:r>
              <a:r>
                <a:rPr lang="en-US" sz="800" baseline="30000" dirty="0"/>
                <a:t>rd</a:t>
              </a:r>
              <a:r>
                <a:rPr lang="en-US" sz="800" dirty="0"/>
                <a:t> letter: “sub-system type”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Free choice. Normally indicative of the actual sub-system name.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005" y="5560690"/>
              <a:ext cx="2339494" cy="46166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##</a:t>
              </a:r>
              <a:r>
                <a:rPr lang="en-US" sz="800" dirty="0"/>
                <a:t>, 2-digit suffix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From 01 to 99, to differentiate between sub-systems of the same type.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178117" y="5864259"/>
            <a:ext cx="1910693" cy="431719"/>
            <a:chOff x="10363424" y="0"/>
            <a:chExt cx="1828576" cy="805133"/>
          </a:xfrm>
        </p:grpSpPr>
        <p:sp>
          <p:nvSpPr>
            <p:cNvPr id="34" name="TextBox 33"/>
            <p:cNvSpPr txBox="1"/>
            <p:nvPr/>
          </p:nvSpPr>
          <p:spPr>
            <a:xfrm>
              <a:off x="10363424" y="0"/>
              <a:ext cx="1828576" cy="415498"/>
            </a:xfrm>
            <a:prstGeom prst="rect">
              <a:avLst/>
            </a:prstGeom>
            <a:solidFill>
              <a:srgbClr val="66FF66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Primary system (ACC PS)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63425" y="389636"/>
              <a:ext cx="1828575" cy="41549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Secondary system (ACC NF)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336912" y="35414"/>
            <a:ext cx="2763935" cy="1460308"/>
            <a:chOff x="3370051" y="5086295"/>
            <a:chExt cx="2763935" cy="1460308"/>
          </a:xfrm>
        </p:grpSpPr>
        <p:sp>
          <p:nvSpPr>
            <p:cNvPr id="9" name="Rounded Rectangle 8"/>
            <p:cNvSpPr/>
            <p:nvPr/>
          </p:nvSpPr>
          <p:spPr>
            <a:xfrm>
              <a:off x="3399064" y="5086295"/>
              <a:ext cx="2734922" cy="1460308"/>
            </a:xfrm>
            <a:prstGeom prst="roundRect">
              <a:avLst>
                <a:gd name="adj" fmla="val 3052"/>
              </a:avLst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3370051" y="5086295"/>
              <a:ext cx="2763935" cy="1460307"/>
              <a:chOff x="3085959" y="5099258"/>
              <a:chExt cx="2763935" cy="1460307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3189108" y="5280879"/>
                <a:ext cx="2509420" cy="1278686"/>
                <a:chOff x="3635528" y="5307856"/>
                <a:chExt cx="2509420" cy="1278686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3635528" y="5307856"/>
                  <a:ext cx="120738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0000"/>
                      </a:solidFill>
                    </a:rPr>
                    <a:t>A B C ##</a:t>
                  </a:r>
                  <a:endParaRPr lang="en-US" sz="2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919808" y="6309543"/>
                  <a:ext cx="19161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Temperature</a:t>
                  </a:r>
                  <a:r>
                    <a:rPr lang="en-US" sz="1200" dirty="0"/>
                    <a:t> level (Q, W)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4188072" y="6077676"/>
                  <a:ext cx="18521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Sub-system </a:t>
                  </a:r>
                  <a:r>
                    <a:rPr lang="en-US" sz="1200" b="1" dirty="0"/>
                    <a:t>family</a:t>
                  </a:r>
                  <a:r>
                    <a:rPr lang="en-US" sz="1200" dirty="0"/>
                    <a:t> (A-Z)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4424221" y="5845809"/>
                  <a:ext cx="17207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Sub-system </a:t>
                  </a:r>
                  <a:r>
                    <a:rPr lang="en-US" sz="1200" b="1" dirty="0"/>
                    <a:t>type</a:t>
                  </a:r>
                  <a:r>
                    <a:rPr lang="en-US" sz="1200" dirty="0"/>
                    <a:t> (A-Z)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983737" y="5613942"/>
                  <a:ext cx="11400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Suffix</a:t>
                  </a:r>
                  <a:r>
                    <a:rPr lang="en-US" sz="1200" dirty="0"/>
                    <a:t> (01-99)</a:t>
                  </a:r>
                </a:p>
              </p:txBody>
            </p:sp>
            <p:cxnSp>
              <p:nvCxnSpPr>
                <p:cNvPr id="98" name="Elbow Connector 97"/>
                <p:cNvCxnSpPr>
                  <a:endCxn id="93" idx="1"/>
                </p:cNvCxnSpPr>
                <p:nvPr/>
              </p:nvCxnSpPr>
              <p:spPr>
                <a:xfrm rot="16200000" flipH="1">
                  <a:off x="3456470" y="5984704"/>
                  <a:ext cx="781821" cy="144855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lbow Connector 99"/>
                <p:cNvCxnSpPr>
                  <a:endCxn id="94" idx="1"/>
                </p:cNvCxnSpPr>
                <p:nvPr/>
              </p:nvCxnSpPr>
              <p:spPr>
                <a:xfrm rot="16200000" flipH="1">
                  <a:off x="3836557" y="5864661"/>
                  <a:ext cx="551180" cy="151849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Elbow Connector 101"/>
                <p:cNvCxnSpPr>
                  <a:endCxn id="95" idx="1"/>
                </p:cNvCxnSpPr>
                <p:nvPr/>
              </p:nvCxnSpPr>
              <p:spPr>
                <a:xfrm rot="16200000" flipH="1">
                  <a:off x="4199152" y="5759240"/>
                  <a:ext cx="324076" cy="126061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Elbow Connector 104"/>
                <p:cNvCxnSpPr>
                  <a:endCxn id="96" idx="1"/>
                </p:cNvCxnSpPr>
                <p:nvPr/>
              </p:nvCxnSpPr>
              <p:spPr>
                <a:xfrm>
                  <a:off x="4505634" y="5669675"/>
                  <a:ext cx="478103" cy="82767"/>
                </a:xfrm>
                <a:prstGeom prst="bentConnector3">
                  <a:avLst>
                    <a:gd name="adj1" fmla="val 194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lbow Connector 120"/>
                <p:cNvCxnSpPr>
                  <a:endCxn id="96" idx="1"/>
                </p:cNvCxnSpPr>
                <p:nvPr/>
              </p:nvCxnSpPr>
              <p:spPr>
                <a:xfrm>
                  <a:off x="4655868" y="5669675"/>
                  <a:ext cx="327869" cy="82767"/>
                </a:xfrm>
                <a:prstGeom prst="bentConnector3">
                  <a:avLst>
                    <a:gd name="adj1" fmla="val 614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/>
              <p:cNvSpPr/>
              <p:nvPr/>
            </p:nvSpPr>
            <p:spPr>
              <a:xfrm>
                <a:off x="3085959" y="5099258"/>
                <a:ext cx="27639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u="sng" dirty="0"/>
                  <a:t>Sub-system naming convention (L5)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978294" y="5396346"/>
            <a:ext cx="5963818" cy="1423305"/>
            <a:chOff x="3085871" y="5360486"/>
            <a:chExt cx="5963818" cy="14233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5871" y="5400866"/>
              <a:ext cx="4294344" cy="1360913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635428" y="5360486"/>
              <a:ext cx="4414261" cy="1423305"/>
              <a:chOff x="5655492" y="5360486"/>
              <a:chExt cx="4414261" cy="1423305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5655492" y="5547460"/>
                <a:ext cx="542793" cy="1211696"/>
                <a:chOff x="5481191" y="5507911"/>
                <a:chExt cx="578929" cy="1211696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5495109" y="5507911"/>
                  <a:ext cx="565011" cy="121169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538654" y="5883225"/>
                  <a:ext cx="268264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/>
                <p:cNvSpPr txBox="1"/>
                <p:nvPr/>
              </p:nvSpPr>
              <p:spPr>
                <a:xfrm>
                  <a:off x="5481191" y="5897249"/>
                  <a:ext cx="51007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FF0000"/>
                      </a:solidFill>
                      <a:latin typeface="Arial Narrow" panose="020B0606020202030204" pitchFamily="34" charset="0"/>
                    </a:rPr>
                    <a:t>AAANN</a:t>
                  </a:r>
                </a:p>
              </p:txBody>
            </p:sp>
          </p:grpSp>
          <p:sp>
            <p:nvSpPr>
              <p:cNvPr id="87" name="Rectangle 86"/>
              <p:cNvSpPr/>
              <p:nvPr/>
            </p:nvSpPr>
            <p:spPr>
              <a:xfrm>
                <a:off x="7306960" y="5360486"/>
                <a:ext cx="115608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800" dirty="0"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(from </a:t>
                </a:r>
                <a:r>
                  <a:rPr lang="en-GB" sz="800" u="sng" dirty="0">
                    <a:solidFill>
                      <a:srgbClr val="BC58AE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  <a:hlinkClick r:id="rId5"/>
                  </a:rPr>
                  <a:t>ALX-29756272</a:t>
                </a:r>
                <a:r>
                  <a:rPr lang="en-GB" sz="800" dirty="0"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8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495283" y="6568347"/>
                <a:ext cx="157447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800" dirty="0">
                    <a:solidFill>
                      <a:srgbClr val="7030A0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(KKS Standard: </a:t>
                </a:r>
                <a:r>
                  <a:rPr lang="en-GB" sz="800" u="sng" dirty="0">
                    <a:solidFill>
                      <a:srgbClr val="7030A0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  <a:hlinkClick r:id="rId6"/>
                  </a:rPr>
                  <a:t>ALX-38652240</a:t>
                </a:r>
                <a:r>
                  <a:rPr lang="en-GB" sz="800" dirty="0">
                    <a:solidFill>
                      <a:srgbClr val="7030A0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8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8167130" y="6668593"/>
                <a:ext cx="393395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Elbow Connector 28"/>
          <p:cNvCxnSpPr/>
          <p:nvPr/>
        </p:nvCxnSpPr>
        <p:spPr>
          <a:xfrm rot="10800000" flipV="1">
            <a:off x="276760" y="3374510"/>
            <a:ext cx="259451" cy="236462"/>
          </a:xfrm>
          <a:prstGeom prst="bentConnector3">
            <a:avLst>
              <a:gd name="adj1" fmla="val 985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0189512" y="2445084"/>
            <a:ext cx="1537501" cy="896059"/>
            <a:chOff x="10363424" y="2445084"/>
            <a:chExt cx="1537501" cy="896059"/>
          </a:xfrm>
        </p:grpSpPr>
        <p:sp>
          <p:nvSpPr>
            <p:cNvPr id="61" name="TextBox 60"/>
            <p:cNvSpPr txBox="1"/>
            <p:nvPr/>
          </p:nvSpPr>
          <p:spPr>
            <a:xfrm>
              <a:off x="10363424" y="3094922"/>
              <a:ext cx="412292" cy="246221"/>
            </a:xfrm>
            <a:prstGeom prst="rect">
              <a:avLst/>
            </a:prstGeom>
            <a:solidFill>
              <a:srgbClr val="66FF6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QVB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546341" y="3094922"/>
              <a:ext cx="354584" cy="246221"/>
            </a:xfrm>
            <a:prstGeom prst="rect">
              <a:avLst/>
            </a:prstGeom>
            <a:solidFill>
              <a:srgbClr val="66FF6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QM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310685" y="2445084"/>
              <a:ext cx="540533" cy="246221"/>
            </a:xfrm>
            <a:prstGeom prst="rect">
              <a:avLst/>
            </a:prstGeom>
            <a:solidFill>
              <a:srgbClr val="66FF6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QCELL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75256" y="1132233"/>
            <a:ext cx="6932695" cy="4016796"/>
            <a:chOff x="3498131" y="1132233"/>
            <a:chExt cx="6932695" cy="4016796"/>
          </a:xfrm>
        </p:grpSpPr>
        <p:sp>
          <p:nvSpPr>
            <p:cNvPr id="36" name="TextBox 35"/>
            <p:cNvSpPr txBox="1"/>
            <p:nvPr/>
          </p:nvSpPr>
          <p:spPr>
            <a:xfrm>
              <a:off x="8094831" y="1132233"/>
              <a:ext cx="51007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181" y="1821099"/>
              <a:ext cx="620683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NA.CP01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97850" y="1821099"/>
              <a:ext cx="6254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NA.CP02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55142" y="1821099"/>
              <a:ext cx="6254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NA.CP03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017681" y="3094922"/>
              <a:ext cx="405880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904062" y="3652002"/>
              <a:ext cx="42992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WPR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74743" y="3094922"/>
              <a:ext cx="42511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WPS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023342" y="3660768"/>
              <a:ext cx="40748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QVE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102018" y="4293399"/>
              <a:ext cx="40107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79851" y="3094922"/>
              <a:ext cx="41710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74892" y="3094922"/>
              <a:ext cx="42992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WCS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53210" y="3652002"/>
              <a:ext cx="4122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QSH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12669" y="3094922"/>
              <a:ext cx="42992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WSH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05823" y="4293399"/>
              <a:ext cx="4122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QSN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08192" y="2435358"/>
              <a:ext cx="38183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_G_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674487" y="2435358"/>
              <a:ext cx="3706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_P_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1173" y="2435358"/>
              <a:ext cx="37542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_C_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98131" y="2435358"/>
              <a:ext cx="3706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_S_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787755" y="2435358"/>
              <a:ext cx="37542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_B_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826307" y="2435358"/>
              <a:ext cx="36420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_L_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912889" y="2435358"/>
              <a:ext cx="3706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_V_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076829" y="4902808"/>
              <a:ext cx="405880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QLN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050435" y="3660768"/>
              <a:ext cx="41870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QLM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673880" y="3094922"/>
              <a:ext cx="44114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WGR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05604" y="3652002"/>
              <a:ext cx="436338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WGP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891891" y="4902808"/>
              <a:ext cx="405880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QLH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869732" y="4293399"/>
              <a:ext cx="4235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WLR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516422" y="1638301"/>
            <a:ext cx="2675578" cy="2083500"/>
            <a:chOff x="9724341" y="1638300"/>
            <a:chExt cx="2467659" cy="2234321"/>
          </a:xfrm>
        </p:grpSpPr>
        <p:sp>
          <p:nvSpPr>
            <p:cNvPr id="38" name="Rounded Rectangle 37"/>
            <p:cNvSpPr/>
            <p:nvPr/>
          </p:nvSpPr>
          <p:spPr>
            <a:xfrm>
              <a:off x="10569570" y="1638300"/>
              <a:ext cx="1622430" cy="2234321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9724341" y="3074192"/>
              <a:ext cx="860457" cy="78154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74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69097</TotalTime>
  <Words>3446</Words>
  <Application>Microsoft Office PowerPoint</Application>
  <PresentationFormat>Widescreen</PresentationFormat>
  <Paragraphs>715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1_Office Theme</vt:lpstr>
      <vt:lpstr>CRYO Naming Conventions (MINERVA/Cryogenics)</vt:lpstr>
      <vt:lpstr>CRYO Architecture</vt:lpstr>
      <vt:lpstr>MINERVA’s Cryo-architecture</vt:lpstr>
      <vt:lpstr>Primary Systems</vt:lpstr>
      <vt:lpstr>Primary-system mnemonics (1)</vt:lpstr>
      <vt:lpstr>Primary-system mnemonics (2)</vt:lpstr>
      <vt:lpstr>Other primary-system mnemonics</vt:lpstr>
      <vt:lpstr>Secondary Systems</vt:lpstr>
      <vt:lpstr>Naming convention – NF side (SBS level 3, sub-system level)</vt:lpstr>
      <vt:lpstr>Elements within the overall Cryogenic System</vt:lpstr>
      <vt:lpstr>Naming of elements, valves and instrumentation</vt:lpstr>
      <vt:lpstr>Element instance naming (tag) - Definition</vt:lpstr>
      <vt:lpstr>Element instance naming for QCELL</vt:lpstr>
      <vt:lpstr>Element instance naming for QVE</vt:lpstr>
      <vt:lpstr>PFD conventions</vt:lpstr>
      <vt:lpstr>Colour-coding for piping</vt:lpstr>
      <vt:lpstr>LINAC operational cases (for design activities)</vt:lpstr>
      <vt:lpstr>PowerPoint Presentation</vt:lpstr>
      <vt:lpstr>Work in progress…</vt:lpstr>
      <vt:lpstr>Cryogenic headers and lines</vt:lpstr>
      <vt:lpstr>PowerPoint Presentation</vt:lpstr>
      <vt:lpstr>PowerPoint Presentation</vt:lpstr>
      <vt:lpstr>PowerPoint Presentation</vt:lpstr>
      <vt:lpstr>PowerPoint Presentation</vt:lpstr>
      <vt:lpstr>PFDs Elements within the Cryogenic System</vt:lpstr>
      <vt:lpstr>PowerPoint Presentation</vt:lpstr>
      <vt:lpstr>ANNEX</vt:lpstr>
      <vt:lpstr>Examples of Equipment Codes according to the “KKS” standard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Dorda Ulrich</dc:creator>
  <cp:lastModifiedBy>Berkowitz Daniel</cp:lastModifiedBy>
  <cp:revision>676</cp:revision>
  <cp:lastPrinted>2023-06-15T15:47:48Z</cp:lastPrinted>
  <dcterms:created xsi:type="dcterms:W3CDTF">2019-10-21T09:10:33Z</dcterms:created>
  <dcterms:modified xsi:type="dcterms:W3CDTF">2025-08-21T16:15:03Z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/>
  </property>
  <property fmtid="{D5CDD505-2E9C-101B-9397-08002B2CF9AE}" pid="3" name="ID">
    <vt:lpwstr>42055443</vt:lpwstr>
  </property>
  <property fmtid="{D5CDD505-2E9C-101B-9397-08002B2CF9AE}" pid="4" name="Name">
    <vt:lpwstr>QSYS Naming Conventions.pptx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https://ecm.sckcen.be/OTCS/llisapi.dll/open/42055443</vt:lpwstr>
  </property>
  <property fmtid="{D5CDD505-2E9C-101B-9397-08002B2CF9AE}" pid="8" name="Common Attributes_Reference Number">
    <vt:lpwstr>SCK CEN/42055443</vt:lpwstr>
  </property>
  <property fmtid="{D5CDD505-2E9C-101B-9397-08002B2CF9AE}" pid="9" name="Common Attributes_Short Reference">
    <vt:lpwstr>SCK CEN/42055443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Event Attributes_Event_Event Type">
    <vt:lpwstr/>
  </property>
  <property fmtid="{D5CDD505-2E9C-101B-9397-08002B2CF9AE}" pid="17" name="Event Attributes_Event_Event Name">
    <vt:lpwstr/>
  </property>
  <property fmtid="{D5CDD505-2E9C-101B-9397-08002B2CF9AE}" pid="18" name="Event Attributes_Event_Event Start Date">
    <vt:lpwstr/>
  </property>
  <property fmtid="{D5CDD505-2E9C-101B-9397-08002B2CF9AE}" pid="19" name="Event Attributes_Event_Event End Date">
    <vt:lpwstr/>
  </property>
  <property fmtid="{D5CDD505-2E9C-101B-9397-08002B2CF9AE}" pid="20" name="Event Attributes_Event_Event Location">
    <vt:lpwstr/>
  </property>
  <property fmtid="{D5CDD505-2E9C-101B-9397-08002B2CF9AE}" pid="21" name="CreateDate">
    <vt:filetime>2021-02-04T14:36:38Z</vt:filetime>
  </property>
</Properties>
</file>